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Didact Gothic"/>
      <p:regular r:id="rId21"/>
    </p:embeddedFont>
    <p:embeddedFont>
      <p:font typeface="Helvetica Neue"/>
      <p:regular r:id="rId22"/>
      <p:bold r:id="rId23"/>
      <p:italic r:id="rId24"/>
      <p:boldItalic r:id="rId25"/>
    </p:embeddedFont>
    <p:embeddedFont>
      <p:font typeface="PT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0" roundtripDataSignature="AMtx7micaOB0+KNCo3Bxp79+zatkjtN0b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HelveticaNeue-regular.fntdata"/><Relationship Id="rId21" Type="http://schemas.openxmlformats.org/officeDocument/2006/relationships/font" Target="fonts/DidactGothic-regular.fntdata"/><Relationship Id="rId24" Type="http://schemas.openxmlformats.org/officeDocument/2006/relationships/font" Target="fonts/HelveticaNeue-italic.fntdata"/><Relationship Id="rId23" Type="http://schemas.openxmlformats.org/officeDocument/2006/relationships/font" Target="fonts/HelveticaNeue-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PTSans-regular.fntdata"/><Relationship Id="rId25" Type="http://schemas.openxmlformats.org/officeDocument/2006/relationships/font" Target="fonts/HelveticaNeue-boldItalic.fntdata"/><Relationship Id="rId28" Type="http://schemas.openxmlformats.org/officeDocument/2006/relationships/font" Target="fonts/PTSans-italic.fntdata"/><Relationship Id="rId27" Type="http://schemas.openxmlformats.org/officeDocument/2006/relationships/font" Target="fonts/PTSans-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PTSans-boldItalic.fntdata"/><Relationship Id="rId7" Type="http://schemas.openxmlformats.org/officeDocument/2006/relationships/slide" Target="slides/slide1.xml"/><Relationship Id="rId8" Type="http://schemas.openxmlformats.org/officeDocument/2006/relationships/slide" Target="slides/slide2.xml"/><Relationship Id="rId30" Type="http://customschemas.google.com/relationships/presentationmetadata" Target="meta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Examples of data we can transform to be Gaussian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1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1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2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5" name="Shape 55"/>
        <p:cNvGrpSpPr/>
        <p:nvPr/>
      </p:nvGrpSpPr>
      <p:grpSpPr>
        <a:xfrm>
          <a:off x="0" y="0"/>
          <a:ext cx="0" cy="0"/>
          <a:chOff x="0" y="0"/>
          <a:chExt cx="0" cy="0"/>
        </a:xfrm>
      </p:grpSpPr>
      <p:sp>
        <p:nvSpPr>
          <p:cNvPr id="56" name="Google Shape;56;p1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7" name="Google Shape;57;p1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8" name="Google Shape;58;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 name="Shape 59"/>
        <p:cNvGrpSpPr/>
        <p:nvPr/>
      </p:nvGrpSpPr>
      <p:grpSpPr>
        <a:xfrm>
          <a:off x="0" y="0"/>
          <a:ext cx="0" cy="0"/>
          <a:chOff x="0" y="0"/>
          <a:chExt cx="0" cy="0"/>
        </a:xfrm>
      </p:grpSpPr>
      <p:sp>
        <p:nvSpPr>
          <p:cNvPr id="60" name="Google Shape;60;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1" name="Google Shape;61;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2" name="Google Shape;62;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3" name="Google Shape;63;p19"/>
          <p:cNvSpPr/>
          <p:nvPr/>
        </p:nvSpPr>
        <p:spPr>
          <a:xfrm>
            <a:off x="0" y="4981575"/>
            <a:ext cx="9144000" cy="162000"/>
          </a:xfrm>
          <a:prstGeom prst="rect">
            <a:avLst/>
          </a:prstGeom>
          <a:gradFill>
            <a:gsLst>
              <a:gs pos="0">
                <a:srgbClr val="B3EDFF"/>
              </a:gs>
              <a:gs pos="100000">
                <a:srgbClr val="6949AC"/>
              </a:gs>
            </a:gsLst>
            <a:path path="circle">
              <a:fillToRect b="100%" r="100%"/>
            </a:path>
            <a:tileRect l="-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4" name="Shape 64"/>
        <p:cNvGrpSpPr/>
        <p:nvPr/>
      </p:nvGrpSpPr>
      <p:grpSpPr>
        <a:xfrm>
          <a:off x="0" y="0"/>
          <a:ext cx="0" cy="0"/>
          <a:chOff x="0" y="0"/>
          <a:chExt cx="0" cy="0"/>
        </a:xfrm>
      </p:grpSpPr>
      <p:sp>
        <p:nvSpPr>
          <p:cNvPr id="65" name="Google Shape;65;p30"/>
          <p:cNvSpPr txBox="1"/>
          <p:nvPr>
            <p:ph type="title"/>
          </p:nvPr>
        </p:nvSpPr>
        <p:spPr>
          <a:xfrm>
            <a:off x="0" y="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6" name="Google Shape;66;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30"/>
          <p:cNvSpPr/>
          <p:nvPr/>
        </p:nvSpPr>
        <p:spPr>
          <a:xfrm>
            <a:off x="0" y="4981575"/>
            <a:ext cx="9144000" cy="162000"/>
          </a:xfrm>
          <a:prstGeom prst="rect">
            <a:avLst/>
          </a:prstGeom>
          <a:gradFill>
            <a:gsLst>
              <a:gs pos="0">
                <a:srgbClr val="B3EDFF"/>
              </a:gs>
              <a:gs pos="100000">
                <a:srgbClr val="6949AC"/>
              </a:gs>
            </a:gsLst>
            <a:path path="circle">
              <a:fillToRect b="100%" r="100%"/>
            </a:path>
            <a:tileRect l="-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 name="Shape 68"/>
        <p:cNvGrpSpPr/>
        <p:nvPr/>
      </p:nvGrpSpPr>
      <p:grpSpPr>
        <a:xfrm>
          <a:off x="0" y="0"/>
          <a:ext cx="0" cy="0"/>
          <a:chOff x="0" y="0"/>
          <a:chExt cx="0" cy="0"/>
        </a:xfrm>
      </p:grpSpPr>
      <p:sp>
        <p:nvSpPr>
          <p:cNvPr id="69" name="Google Shape;69;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0" name="Google Shape;70;p3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1" name="Google Shape;71;p3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2" name="Google Shape;72;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31"/>
          <p:cNvSpPr/>
          <p:nvPr/>
        </p:nvSpPr>
        <p:spPr>
          <a:xfrm>
            <a:off x="0" y="4981575"/>
            <a:ext cx="9144000" cy="162000"/>
          </a:xfrm>
          <a:prstGeom prst="rect">
            <a:avLst/>
          </a:prstGeom>
          <a:gradFill>
            <a:gsLst>
              <a:gs pos="0">
                <a:srgbClr val="B3EDFF"/>
              </a:gs>
              <a:gs pos="100000">
                <a:srgbClr val="6949AC"/>
              </a:gs>
            </a:gsLst>
            <a:path path="circle">
              <a:fillToRect b="100%" r="100%"/>
            </a:path>
            <a:tileRect l="-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 name="Shape 74"/>
        <p:cNvGrpSpPr/>
        <p:nvPr/>
      </p:nvGrpSpPr>
      <p:grpSpPr>
        <a:xfrm>
          <a:off x="0" y="0"/>
          <a:ext cx="0" cy="0"/>
          <a:chOff x="0" y="0"/>
          <a:chExt cx="0" cy="0"/>
        </a:xfrm>
      </p:grpSpPr>
      <p:sp>
        <p:nvSpPr>
          <p:cNvPr id="75" name="Google Shape;75;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6" name="Google Shape;76;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7" name="Google Shape;77;p32"/>
          <p:cNvSpPr/>
          <p:nvPr/>
        </p:nvSpPr>
        <p:spPr>
          <a:xfrm>
            <a:off x="0" y="4981575"/>
            <a:ext cx="9144000" cy="162000"/>
          </a:xfrm>
          <a:prstGeom prst="rect">
            <a:avLst/>
          </a:prstGeom>
          <a:gradFill>
            <a:gsLst>
              <a:gs pos="0">
                <a:srgbClr val="B3EDFF"/>
              </a:gs>
              <a:gs pos="100000">
                <a:srgbClr val="6949AC"/>
              </a:gs>
            </a:gsLst>
            <a:path path="circle">
              <a:fillToRect b="100%" r="100%"/>
            </a:path>
            <a:tileRect l="-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8" name="Shape 78"/>
        <p:cNvGrpSpPr/>
        <p:nvPr/>
      </p:nvGrpSpPr>
      <p:grpSpPr>
        <a:xfrm>
          <a:off x="0" y="0"/>
          <a:ext cx="0" cy="0"/>
          <a:chOff x="0" y="0"/>
          <a:chExt cx="0" cy="0"/>
        </a:xfrm>
      </p:grpSpPr>
      <p:sp>
        <p:nvSpPr>
          <p:cNvPr id="79" name="Google Shape;79;p3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80" name="Google Shape;80;p3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81" name="Google Shape;81;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82" name="Google Shape;82;p33"/>
          <p:cNvSpPr/>
          <p:nvPr/>
        </p:nvSpPr>
        <p:spPr>
          <a:xfrm>
            <a:off x="0" y="4981575"/>
            <a:ext cx="9144000" cy="162000"/>
          </a:xfrm>
          <a:prstGeom prst="rect">
            <a:avLst/>
          </a:prstGeom>
          <a:gradFill>
            <a:gsLst>
              <a:gs pos="0">
                <a:srgbClr val="B3EDFF"/>
              </a:gs>
              <a:gs pos="100000">
                <a:srgbClr val="6949AC"/>
              </a:gs>
            </a:gsLst>
            <a:path path="circle">
              <a:fillToRect b="100%" r="100%"/>
            </a:path>
            <a:tileRect l="-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3" name="Shape 83"/>
        <p:cNvGrpSpPr/>
        <p:nvPr/>
      </p:nvGrpSpPr>
      <p:grpSpPr>
        <a:xfrm>
          <a:off x="0" y="0"/>
          <a:ext cx="0" cy="0"/>
          <a:chOff x="0" y="0"/>
          <a:chExt cx="0" cy="0"/>
        </a:xfrm>
      </p:grpSpPr>
      <p:sp>
        <p:nvSpPr>
          <p:cNvPr id="84" name="Google Shape;84;p3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85" name="Google Shape;85;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86" name="Google Shape;86;p34"/>
          <p:cNvSpPr/>
          <p:nvPr/>
        </p:nvSpPr>
        <p:spPr>
          <a:xfrm>
            <a:off x="0" y="4981575"/>
            <a:ext cx="9144000" cy="162000"/>
          </a:xfrm>
          <a:prstGeom prst="rect">
            <a:avLst/>
          </a:prstGeom>
          <a:gradFill>
            <a:gsLst>
              <a:gs pos="0">
                <a:srgbClr val="B3EDFF"/>
              </a:gs>
              <a:gs pos="100000">
                <a:srgbClr val="6949AC"/>
              </a:gs>
            </a:gsLst>
            <a:path path="circle">
              <a:fillToRect b="100%" r="100%"/>
            </a:path>
            <a:tileRect l="-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7" name="Shape 87"/>
        <p:cNvGrpSpPr/>
        <p:nvPr/>
      </p:nvGrpSpPr>
      <p:grpSpPr>
        <a:xfrm>
          <a:off x="0" y="0"/>
          <a:ext cx="0" cy="0"/>
          <a:chOff x="0" y="0"/>
          <a:chExt cx="0" cy="0"/>
        </a:xfrm>
      </p:grpSpPr>
      <p:sp>
        <p:nvSpPr>
          <p:cNvPr id="88" name="Google Shape;88;p35"/>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3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90" name="Google Shape;90;p3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91" name="Google Shape;91;p35"/>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dk1"/>
              </a:buClr>
              <a:buSzPts val="1800"/>
              <a:buChar char="●"/>
              <a:defRPr>
                <a:solidFill>
                  <a:schemeClr val="dk1"/>
                </a:solidFill>
              </a:defRPr>
            </a:lvl1pPr>
            <a:lvl2pPr indent="-317500" lvl="1" marL="914400" algn="l">
              <a:lnSpc>
                <a:spcPct val="115000"/>
              </a:lnSpc>
              <a:spcBef>
                <a:spcPts val="1600"/>
              </a:spcBef>
              <a:spcAft>
                <a:spcPts val="0"/>
              </a:spcAft>
              <a:buClr>
                <a:schemeClr val="dk1"/>
              </a:buClr>
              <a:buSzPts val="1400"/>
              <a:buChar char="○"/>
              <a:defRPr>
                <a:solidFill>
                  <a:schemeClr val="dk1"/>
                </a:solidFill>
              </a:defRPr>
            </a:lvl2pPr>
            <a:lvl3pPr indent="-317500" lvl="2" marL="1371600" algn="l">
              <a:lnSpc>
                <a:spcPct val="115000"/>
              </a:lnSpc>
              <a:spcBef>
                <a:spcPts val="1600"/>
              </a:spcBef>
              <a:spcAft>
                <a:spcPts val="0"/>
              </a:spcAft>
              <a:buClr>
                <a:schemeClr val="dk1"/>
              </a:buClr>
              <a:buSzPts val="1400"/>
              <a:buChar char="■"/>
              <a:defRPr>
                <a:solidFill>
                  <a:schemeClr val="dk1"/>
                </a:solidFill>
              </a:defRPr>
            </a:lvl3pPr>
            <a:lvl4pPr indent="-317500" lvl="3" marL="1828800" algn="l">
              <a:lnSpc>
                <a:spcPct val="115000"/>
              </a:lnSpc>
              <a:spcBef>
                <a:spcPts val="1600"/>
              </a:spcBef>
              <a:spcAft>
                <a:spcPts val="0"/>
              </a:spcAft>
              <a:buClr>
                <a:schemeClr val="dk1"/>
              </a:buClr>
              <a:buSzPts val="1400"/>
              <a:buChar char="●"/>
              <a:defRPr>
                <a:solidFill>
                  <a:schemeClr val="dk1"/>
                </a:solidFill>
              </a:defRPr>
            </a:lvl4pPr>
            <a:lvl5pPr indent="-317500" lvl="4" marL="2286000" algn="l">
              <a:lnSpc>
                <a:spcPct val="115000"/>
              </a:lnSpc>
              <a:spcBef>
                <a:spcPts val="1600"/>
              </a:spcBef>
              <a:spcAft>
                <a:spcPts val="0"/>
              </a:spcAft>
              <a:buClr>
                <a:schemeClr val="dk1"/>
              </a:buClr>
              <a:buSzPts val="1400"/>
              <a:buChar char="○"/>
              <a:defRPr>
                <a:solidFill>
                  <a:schemeClr val="dk1"/>
                </a:solidFill>
              </a:defRPr>
            </a:lvl5pPr>
            <a:lvl6pPr indent="-317500" lvl="5" marL="2743200" algn="l">
              <a:lnSpc>
                <a:spcPct val="115000"/>
              </a:lnSpc>
              <a:spcBef>
                <a:spcPts val="1600"/>
              </a:spcBef>
              <a:spcAft>
                <a:spcPts val="0"/>
              </a:spcAft>
              <a:buClr>
                <a:schemeClr val="dk1"/>
              </a:buClr>
              <a:buSzPts val="1400"/>
              <a:buChar char="■"/>
              <a:defRPr>
                <a:solidFill>
                  <a:schemeClr val="dk1"/>
                </a:solidFill>
              </a:defRPr>
            </a:lvl6pPr>
            <a:lvl7pPr indent="-317500" lvl="6" marL="3200400" algn="l">
              <a:lnSpc>
                <a:spcPct val="115000"/>
              </a:lnSpc>
              <a:spcBef>
                <a:spcPts val="1600"/>
              </a:spcBef>
              <a:spcAft>
                <a:spcPts val="0"/>
              </a:spcAft>
              <a:buClr>
                <a:schemeClr val="dk1"/>
              </a:buClr>
              <a:buSzPts val="1400"/>
              <a:buChar char="●"/>
              <a:defRPr>
                <a:solidFill>
                  <a:schemeClr val="dk1"/>
                </a:solidFill>
              </a:defRPr>
            </a:lvl7pPr>
            <a:lvl8pPr indent="-317500" lvl="7" marL="3657600" algn="l">
              <a:lnSpc>
                <a:spcPct val="115000"/>
              </a:lnSpc>
              <a:spcBef>
                <a:spcPts val="1600"/>
              </a:spcBef>
              <a:spcAft>
                <a:spcPts val="0"/>
              </a:spcAft>
              <a:buClr>
                <a:schemeClr val="dk1"/>
              </a:buClr>
              <a:buSzPts val="1400"/>
              <a:buChar char="○"/>
              <a:defRPr>
                <a:solidFill>
                  <a:schemeClr val="dk1"/>
                </a:solidFill>
              </a:defRPr>
            </a:lvl8pPr>
            <a:lvl9pPr indent="-317500" lvl="8" marL="4114800" algn="l">
              <a:lnSpc>
                <a:spcPct val="115000"/>
              </a:lnSpc>
              <a:spcBef>
                <a:spcPts val="1600"/>
              </a:spcBef>
              <a:spcAft>
                <a:spcPts val="1600"/>
              </a:spcAft>
              <a:buClr>
                <a:schemeClr val="dk1"/>
              </a:buClr>
              <a:buSzPts val="1400"/>
              <a:buChar char="■"/>
              <a:defRPr>
                <a:solidFill>
                  <a:schemeClr val="dk1"/>
                </a:solidFill>
              </a:defRPr>
            </a:lvl9pPr>
          </a:lstStyle>
          <a:p/>
        </p:txBody>
      </p:sp>
      <p:sp>
        <p:nvSpPr>
          <p:cNvPr id="92" name="Google Shape;92;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2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3" name="Shape 93"/>
        <p:cNvGrpSpPr/>
        <p:nvPr/>
      </p:nvGrpSpPr>
      <p:grpSpPr>
        <a:xfrm>
          <a:off x="0" y="0"/>
          <a:ext cx="0" cy="0"/>
          <a:chOff x="0" y="0"/>
          <a:chExt cx="0" cy="0"/>
        </a:xfrm>
      </p:grpSpPr>
      <p:sp>
        <p:nvSpPr>
          <p:cNvPr id="94" name="Google Shape;94;p3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95" name="Google Shape;95;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6" name="Google Shape;96;p36"/>
          <p:cNvSpPr/>
          <p:nvPr/>
        </p:nvSpPr>
        <p:spPr>
          <a:xfrm>
            <a:off x="0" y="4981575"/>
            <a:ext cx="9144000" cy="162000"/>
          </a:xfrm>
          <a:prstGeom prst="rect">
            <a:avLst/>
          </a:prstGeom>
          <a:gradFill>
            <a:gsLst>
              <a:gs pos="0">
                <a:srgbClr val="B3EDFF"/>
              </a:gs>
              <a:gs pos="100000">
                <a:srgbClr val="6949AC"/>
              </a:gs>
            </a:gsLst>
            <a:path path="circle">
              <a:fillToRect b="100%" r="100%"/>
            </a:path>
            <a:tileRect l="-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7" name="Shape 97"/>
        <p:cNvGrpSpPr/>
        <p:nvPr/>
      </p:nvGrpSpPr>
      <p:grpSpPr>
        <a:xfrm>
          <a:off x="0" y="0"/>
          <a:ext cx="0" cy="0"/>
          <a:chOff x="0" y="0"/>
          <a:chExt cx="0" cy="0"/>
        </a:xfrm>
      </p:grpSpPr>
      <p:sp>
        <p:nvSpPr>
          <p:cNvPr id="98" name="Google Shape;98;p3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9" name="Google Shape;99;p3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00" name="Google Shape;100;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 name="Shape 101"/>
        <p:cNvGrpSpPr/>
        <p:nvPr/>
      </p:nvGrpSpPr>
      <p:grpSpPr>
        <a:xfrm>
          <a:off x="0" y="0"/>
          <a:ext cx="0" cy="0"/>
          <a:chOff x="0" y="0"/>
          <a:chExt cx="0" cy="0"/>
        </a:xfrm>
      </p:grpSpPr>
      <p:sp>
        <p:nvSpPr>
          <p:cNvPr id="102" name="Google Shape;102;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9" name="Google Shape;19;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2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2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2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2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26"/>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2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26"/>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dk1"/>
              </a:buClr>
              <a:buSzPts val="1800"/>
              <a:buChar char="●"/>
              <a:defRPr>
                <a:solidFill>
                  <a:schemeClr val="dk1"/>
                </a:solidFill>
              </a:defRPr>
            </a:lvl1pPr>
            <a:lvl2pPr indent="-317500" lvl="1" marL="914400" algn="l">
              <a:lnSpc>
                <a:spcPct val="115000"/>
              </a:lnSpc>
              <a:spcBef>
                <a:spcPts val="1600"/>
              </a:spcBef>
              <a:spcAft>
                <a:spcPts val="0"/>
              </a:spcAft>
              <a:buClr>
                <a:schemeClr val="dk1"/>
              </a:buClr>
              <a:buSzPts val="1400"/>
              <a:buChar char="○"/>
              <a:defRPr>
                <a:solidFill>
                  <a:schemeClr val="dk1"/>
                </a:solidFill>
              </a:defRPr>
            </a:lvl2pPr>
            <a:lvl3pPr indent="-317500" lvl="2" marL="1371600" algn="l">
              <a:lnSpc>
                <a:spcPct val="115000"/>
              </a:lnSpc>
              <a:spcBef>
                <a:spcPts val="1600"/>
              </a:spcBef>
              <a:spcAft>
                <a:spcPts val="0"/>
              </a:spcAft>
              <a:buClr>
                <a:schemeClr val="dk1"/>
              </a:buClr>
              <a:buSzPts val="1400"/>
              <a:buChar char="■"/>
              <a:defRPr>
                <a:solidFill>
                  <a:schemeClr val="dk1"/>
                </a:solidFill>
              </a:defRPr>
            </a:lvl3pPr>
            <a:lvl4pPr indent="-317500" lvl="3" marL="1828800" algn="l">
              <a:lnSpc>
                <a:spcPct val="115000"/>
              </a:lnSpc>
              <a:spcBef>
                <a:spcPts val="1600"/>
              </a:spcBef>
              <a:spcAft>
                <a:spcPts val="0"/>
              </a:spcAft>
              <a:buClr>
                <a:schemeClr val="dk1"/>
              </a:buClr>
              <a:buSzPts val="1400"/>
              <a:buChar char="●"/>
              <a:defRPr>
                <a:solidFill>
                  <a:schemeClr val="dk1"/>
                </a:solidFill>
              </a:defRPr>
            </a:lvl4pPr>
            <a:lvl5pPr indent="-317500" lvl="4" marL="2286000" algn="l">
              <a:lnSpc>
                <a:spcPct val="115000"/>
              </a:lnSpc>
              <a:spcBef>
                <a:spcPts val="1600"/>
              </a:spcBef>
              <a:spcAft>
                <a:spcPts val="0"/>
              </a:spcAft>
              <a:buClr>
                <a:schemeClr val="dk1"/>
              </a:buClr>
              <a:buSzPts val="1400"/>
              <a:buChar char="○"/>
              <a:defRPr>
                <a:solidFill>
                  <a:schemeClr val="dk1"/>
                </a:solidFill>
              </a:defRPr>
            </a:lvl5pPr>
            <a:lvl6pPr indent="-317500" lvl="5" marL="2743200" algn="l">
              <a:lnSpc>
                <a:spcPct val="115000"/>
              </a:lnSpc>
              <a:spcBef>
                <a:spcPts val="1600"/>
              </a:spcBef>
              <a:spcAft>
                <a:spcPts val="0"/>
              </a:spcAft>
              <a:buClr>
                <a:schemeClr val="dk1"/>
              </a:buClr>
              <a:buSzPts val="1400"/>
              <a:buChar char="■"/>
              <a:defRPr>
                <a:solidFill>
                  <a:schemeClr val="dk1"/>
                </a:solidFill>
              </a:defRPr>
            </a:lvl6pPr>
            <a:lvl7pPr indent="-317500" lvl="6" marL="3200400" algn="l">
              <a:lnSpc>
                <a:spcPct val="115000"/>
              </a:lnSpc>
              <a:spcBef>
                <a:spcPts val="1600"/>
              </a:spcBef>
              <a:spcAft>
                <a:spcPts val="0"/>
              </a:spcAft>
              <a:buClr>
                <a:schemeClr val="dk1"/>
              </a:buClr>
              <a:buSzPts val="1400"/>
              <a:buChar char="●"/>
              <a:defRPr>
                <a:solidFill>
                  <a:schemeClr val="dk1"/>
                </a:solidFill>
              </a:defRPr>
            </a:lvl7pPr>
            <a:lvl8pPr indent="-317500" lvl="7" marL="3657600" algn="l">
              <a:lnSpc>
                <a:spcPct val="115000"/>
              </a:lnSpc>
              <a:spcBef>
                <a:spcPts val="1600"/>
              </a:spcBef>
              <a:spcAft>
                <a:spcPts val="0"/>
              </a:spcAft>
              <a:buClr>
                <a:schemeClr val="dk1"/>
              </a:buClr>
              <a:buSzPts val="1400"/>
              <a:buChar char="○"/>
              <a:defRPr>
                <a:solidFill>
                  <a:schemeClr val="dk1"/>
                </a:solidFill>
              </a:defRPr>
            </a:lvl8pPr>
            <a:lvl9pPr indent="-317500" lvl="8" marL="4114800" algn="l">
              <a:lnSpc>
                <a:spcPct val="115000"/>
              </a:lnSpc>
              <a:spcBef>
                <a:spcPts val="1600"/>
              </a:spcBef>
              <a:spcAft>
                <a:spcPts val="1600"/>
              </a:spcAft>
              <a:buClr>
                <a:schemeClr val="dk1"/>
              </a:buClr>
              <a:buSzPts val="1400"/>
              <a:buChar char="■"/>
              <a:defRPr>
                <a:solidFill>
                  <a:schemeClr val="dk1"/>
                </a:solidFill>
              </a:defRPr>
            </a:lvl9pPr>
          </a:lstStyle>
          <a:p/>
        </p:txBody>
      </p:sp>
      <p:sp>
        <p:nvSpPr>
          <p:cNvPr id="40" name="Google Shape;40;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2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Arial"/>
              <a:buChar char="●"/>
              <a:defRPr b="0" i="0" sz="1800" u="none" cap="none" strike="noStrike">
                <a:solidFill>
                  <a:schemeClr val="lt2"/>
                </a:solidFill>
                <a:latin typeface="Arial"/>
                <a:ea typeface="Arial"/>
                <a:cs typeface="Arial"/>
                <a:sym typeface="Arial"/>
              </a:defRPr>
            </a:lvl1pPr>
            <a:lvl2pPr indent="-317500" lvl="1" marL="914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17500" lvl="2" marL="1371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l">
              <a:lnSpc>
                <a:spcPct val="115000"/>
              </a:lnSpc>
              <a:spcBef>
                <a:spcPts val="160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8" name="Google Shape;8;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0" name="Shape 50"/>
        <p:cNvGrpSpPr/>
        <p:nvPr/>
      </p:nvGrpSpPr>
      <p:grpSpPr>
        <a:xfrm>
          <a:off x="0" y="0"/>
          <a:ext cx="0" cy="0"/>
          <a:chOff x="0" y="0"/>
          <a:chExt cx="0" cy="0"/>
        </a:xfrm>
      </p:grpSpPr>
      <p:sp>
        <p:nvSpPr>
          <p:cNvPr id="51" name="Google Shape;51;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Arial"/>
              <a:buChar char="●"/>
              <a:defRPr b="0" i="0" sz="1800" u="none" cap="none" strike="noStrike">
                <a:solidFill>
                  <a:schemeClr val="lt2"/>
                </a:solidFill>
                <a:latin typeface="Arial"/>
                <a:ea typeface="Arial"/>
                <a:cs typeface="Arial"/>
                <a:sym typeface="Arial"/>
              </a:defRPr>
            </a:lvl1pPr>
            <a:lvl2pPr indent="-317500" lvl="1" marL="914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17500" lvl="2" marL="1371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l">
              <a:lnSpc>
                <a:spcPct val="115000"/>
              </a:lnSpc>
              <a:spcBef>
                <a:spcPts val="160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53" name="Google Shape;53;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4" name="Google Shape;54;p17"/>
          <p:cNvSpPr txBox="1"/>
          <p:nvPr/>
        </p:nvSpPr>
        <p:spPr>
          <a:xfrm>
            <a:off x="158450" y="109700"/>
            <a:ext cx="1462500" cy="26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9.png"/><Relationship Id="rId9" Type="http://schemas.openxmlformats.org/officeDocument/2006/relationships/image" Target="../media/image18.gif"/><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10.gif"/><Relationship Id="rId8"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7.png"/><Relationship Id="rId5"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06" name="Shape 106"/>
        <p:cNvGrpSpPr/>
        <p:nvPr/>
      </p:nvGrpSpPr>
      <p:grpSpPr>
        <a:xfrm>
          <a:off x="0" y="0"/>
          <a:ext cx="0" cy="0"/>
          <a:chOff x="0" y="0"/>
          <a:chExt cx="0" cy="0"/>
        </a:xfrm>
      </p:grpSpPr>
      <p:pic>
        <p:nvPicPr>
          <p:cNvPr id="107" name="Google Shape;107;p1"/>
          <p:cNvPicPr preferRelativeResize="0"/>
          <p:nvPr/>
        </p:nvPicPr>
        <p:blipFill rotWithShape="1">
          <a:blip r:embed="rId3">
            <a:alphaModFix/>
          </a:blip>
          <a:srcRect b="9999" l="0" r="0" t="0"/>
          <a:stretch/>
        </p:blipFill>
        <p:spPr>
          <a:xfrm>
            <a:off x="0" y="0"/>
            <a:ext cx="9144000" cy="5143500"/>
          </a:xfrm>
          <a:prstGeom prst="rect">
            <a:avLst/>
          </a:prstGeom>
          <a:noFill/>
          <a:ln>
            <a:noFill/>
          </a:ln>
        </p:spPr>
      </p:pic>
      <p:pic>
        <p:nvPicPr>
          <p:cNvPr id="108" name="Google Shape;108;p1"/>
          <p:cNvPicPr preferRelativeResize="0"/>
          <p:nvPr/>
        </p:nvPicPr>
        <p:blipFill rotWithShape="1">
          <a:blip r:embed="rId4">
            <a:alphaModFix/>
          </a:blip>
          <a:srcRect b="13142" l="35117" r="30500" t="13149"/>
          <a:stretch/>
        </p:blipFill>
        <p:spPr>
          <a:xfrm>
            <a:off x="6692075" y="3961400"/>
            <a:ext cx="948000" cy="955800"/>
          </a:xfrm>
          <a:prstGeom prst="flowChartAlternateProcess">
            <a:avLst/>
          </a:prstGeom>
          <a:noFill/>
          <a:ln cap="flat" cmpd="sng" w="28575">
            <a:solidFill>
              <a:srgbClr val="1D9CEB"/>
            </a:solidFill>
            <a:prstDash val="solid"/>
            <a:round/>
            <a:headEnd len="sm" w="sm" type="none"/>
            <a:tailEnd len="sm" w="sm" type="none"/>
          </a:ln>
        </p:spPr>
      </p:pic>
      <p:pic>
        <p:nvPicPr>
          <p:cNvPr id="109" name="Google Shape;109;p1"/>
          <p:cNvPicPr preferRelativeResize="0"/>
          <p:nvPr/>
        </p:nvPicPr>
        <p:blipFill rotWithShape="1">
          <a:blip r:embed="rId5">
            <a:alphaModFix/>
          </a:blip>
          <a:srcRect b="10439" l="6216" r="6225" t="6702"/>
          <a:stretch/>
        </p:blipFill>
        <p:spPr>
          <a:xfrm>
            <a:off x="1448427" y="3942188"/>
            <a:ext cx="1003500" cy="994200"/>
          </a:xfrm>
          <a:prstGeom prst="ellipse">
            <a:avLst/>
          </a:prstGeom>
          <a:noFill/>
          <a:ln cap="flat" cmpd="sng" w="28575">
            <a:solidFill>
              <a:srgbClr val="6E85D3"/>
            </a:solidFill>
            <a:prstDash val="solid"/>
            <a:round/>
            <a:headEnd len="sm" w="sm" type="none"/>
            <a:tailEnd len="sm" w="sm" type="none"/>
          </a:ln>
        </p:spPr>
      </p:pic>
      <p:grpSp>
        <p:nvGrpSpPr>
          <p:cNvPr id="110" name="Google Shape;110;p1"/>
          <p:cNvGrpSpPr/>
          <p:nvPr/>
        </p:nvGrpSpPr>
        <p:grpSpPr>
          <a:xfrm>
            <a:off x="7916664" y="3965250"/>
            <a:ext cx="948107" cy="948107"/>
            <a:chOff x="6338800" y="1289950"/>
            <a:chExt cx="2539800" cy="2539800"/>
          </a:xfrm>
        </p:grpSpPr>
        <p:pic>
          <p:nvPicPr>
            <p:cNvPr id="111" name="Google Shape;111;p1"/>
            <p:cNvPicPr preferRelativeResize="0"/>
            <p:nvPr/>
          </p:nvPicPr>
          <p:blipFill rotWithShape="1">
            <a:blip r:embed="rId6">
              <a:alphaModFix/>
            </a:blip>
            <a:srcRect b="0" l="0" r="0" t="0"/>
            <a:stretch/>
          </p:blipFill>
          <p:spPr>
            <a:xfrm>
              <a:off x="6338800" y="1289950"/>
              <a:ext cx="2539800" cy="2539800"/>
            </a:xfrm>
            <a:prstGeom prst="roundRect">
              <a:avLst>
                <a:gd fmla="val 16667" name="adj"/>
              </a:avLst>
            </a:prstGeom>
            <a:noFill/>
            <a:ln cap="flat" cmpd="sng" w="28575">
              <a:solidFill>
                <a:srgbClr val="D62E6C"/>
              </a:solidFill>
              <a:prstDash val="solid"/>
              <a:round/>
              <a:headEnd len="sm" w="sm" type="none"/>
              <a:tailEnd len="sm" w="sm" type="none"/>
            </a:ln>
          </p:spPr>
        </p:pic>
        <p:pic>
          <p:nvPicPr>
            <p:cNvPr id="112" name="Google Shape;112;p1"/>
            <p:cNvPicPr preferRelativeResize="0"/>
            <p:nvPr/>
          </p:nvPicPr>
          <p:blipFill rotWithShape="1">
            <a:blip r:embed="rId7">
              <a:alphaModFix/>
            </a:blip>
            <a:srcRect b="4315" l="7748" r="56998" t="6707"/>
            <a:stretch/>
          </p:blipFill>
          <p:spPr>
            <a:xfrm>
              <a:off x="7306787" y="2249537"/>
              <a:ext cx="603900" cy="620700"/>
            </a:xfrm>
            <a:prstGeom prst="ellipse">
              <a:avLst/>
            </a:prstGeom>
            <a:noFill/>
            <a:ln>
              <a:noFill/>
            </a:ln>
          </p:spPr>
        </p:pic>
      </p:grpSp>
      <p:pic>
        <p:nvPicPr>
          <p:cNvPr id="113" name="Google Shape;113;p1"/>
          <p:cNvPicPr preferRelativeResize="0"/>
          <p:nvPr/>
        </p:nvPicPr>
        <p:blipFill rotWithShape="1">
          <a:blip r:embed="rId8">
            <a:alphaModFix/>
          </a:blip>
          <a:srcRect b="0" l="0" r="0" t="0"/>
          <a:stretch/>
        </p:blipFill>
        <p:spPr>
          <a:xfrm>
            <a:off x="318187" y="3972812"/>
            <a:ext cx="933000" cy="933000"/>
          </a:xfrm>
          <a:prstGeom prst="roundRect">
            <a:avLst>
              <a:gd fmla="val 23735" name="adj"/>
            </a:avLst>
          </a:prstGeom>
          <a:noFill/>
          <a:ln cap="flat" cmpd="sng" w="28575">
            <a:solidFill>
              <a:srgbClr val="40D5BA"/>
            </a:solidFill>
            <a:prstDash val="solid"/>
            <a:round/>
            <a:headEnd len="sm" w="sm" type="none"/>
            <a:tailEnd len="sm" w="sm" type="none"/>
          </a:ln>
        </p:spPr>
      </p:pic>
      <p:sp>
        <p:nvSpPr>
          <p:cNvPr id="114" name="Google Shape;114;p1"/>
          <p:cNvSpPr txBox="1"/>
          <p:nvPr/>
        </p:nvSpPr>
        <p:spPr>
          <a:xfrm>
            <a:off x="6847588" y="3160450"/>
            <a:ext cx="1936500" cy="711000"/>
          </a:xfrm>
          <a:prstGeom prst="rect">
            <a:avLst/>
          </a:prstGeom>
          <a:noFill/>
          <a:ln>
            <a:noFill/>
          </a:ln>
        </p:spPr>
        <p:txBody>
          <a:bodyPr anchorCtr="0" anchor="t" bIns="91425" lIns="91425" spcFirstLastPara="1" rIns="91425" wrap="square" tIns="91425">
            <a:noAutofit/>
          </a:bodyPr>
          <a:lstStyle/>
          <a:p>
            <a:pPr indent="0" lvl="0" marL="0" marR="0" rtl="0" algn="r">
              <a:lnSpc>
                <a:spcPct val="75000"/>
              </a:lnSpc>
              <a:spcBef>
                <a:spcPts val="0"/>
              </a:spcBef>
              <a:spcAft>
                <a:spcPts val="0"/>
              </a:spcAft>
              <a:buClr>
                <a:srgbClr val="000000"/>
              </a:buClr>
              <a:buSzPts val="1900"/>
              <a:buFont typeface="Arial"/>
              <a:buNone/>
            </a:pPr>
            <a:r>
              <a:rPr b="1" i="0" lang="en" sz="1900" u="none" cap="none" strike="noStrike">
                <a:solidFill>
                  <a:srgbClr val="FFFFFF"/>
                </a:solidFill>
                <a:latin typeface="Helvetica Neue"/>
                <a:ea typeface="Helvetica Neue"/>
                <a:cs typeface="Helvetica Neue"/>
                <a:sym typeface="Helvetica Neue"/>
              </a:rPr>
              <a:t>FOLLOW US!</a:t>
            </a:r>
            <a:r>
              <a:rPr b="1" i="0" lang="en" sz="2400" u="none" cap="none" strike="noStrike">
                <a:solidFill>
                  <a:srgbClr val="212121"/>
                </a:solidFill>
                <a:latin typeface="Helvetica Neue"/>
                <a:ea typeface="Helvetica Neue"/>
                <a:cs typeface="Helvetica Neue"/>
                <a:sym typeface="Helvetica Neue"/>
              </a:rPr>
              <a:t> </a:t>
            </a:r>
            <a:endParaRPr b="1" i="0" sz="2400" u="none" cap="none" strike="noStrike">
              <a:solidFill>
                <a:srgbClr val="212121"/>
              </a:solidFill>
              <a:latin typeface="Helvetica Neue"/>
              <a:ea typeface="Helvetica Neue"/>
              <a:cs typeface="Helvetica Neue"/>
              <a:sym typeface="Helvetica Neue"/>
            </a:endParaRPr>
          </a:p>
          <a:p>
            <a:pPr indent="0" lvl="0" marL="0" marR="0" rtl="0" algn="r">
              <a:lnSpc>
                <a:spcPct val="75000"/>
              </a:lnSpc>
              <a:spcBef>
                <a:spcPts val="0"/>
              </a:spcBef>
              <a:spcAft>
                <a:spcPts val="0"/>
              </a:spcAft>
              <a:buClr>
                <a:srgbClr val="000000"/>
              </a:buClr>
              <a:buSzPts val="2200"/>
              <a:buFont typeface="Arial"/>
              <a:buNone/>
            </a:pPr>
            <a:r>
              <a:rPr b="1" i="1" lang="en" sz="2200" u="none" cap="none" strike="noStrike">
                <a:solidFill>
                  <a:srgbClr val="FFAF7D"/>
                </a:solidFill>
                <a:latin typeface="Helvetica Neue"/>
                <a:ea typeface="Helvetica Neue"/>
                <a:cs typeface="Helvetica Neue"/>
                <a:sym typeface="Helvetica Neue"/>
              </a:rPr>
              <a:t>@tidaltamu</a:t>
            </a:r>
            <a:endParaRPr b="0" i="1" sz="300" u="none" cap="none" strike="noStrike">
              <a:solidFill>
                <a:srgbClr val="FFAF7D"/>
              </a:solidFill>
              <a:latin typeface="Arial"/>
              <a:ea typeface="Arial"/>
              <a:cs typeface="Arial"/>
              <a:sym typeface="Arial"/>
            </a:endParaRPr>
          </a:p>
        </p:txBody>
      </p:sp>
      <p:sp>
        <p:nvSpPr>
          <p:cNvPr id="115" name="Google Shape;115;p1"/>
          <p:cNvSpPr txBox="1"/>
          <p:nvPr/>
        </p:nvSpPr>
        <p:spPr>
          <a:xfrm>
            <a:off x="224125" y="3160450"/>
            <a:ext cx="2115600" cy="711000"/>
          </a:xfrm>
          <a:prstGeom prst="rect">
            <a:avLst/>
          </a:prstGeom>
          <a:noFill/>
          <a:ln>
            <a:noFill/>
          </a:ln>
        </p:spPr>
        <p:txBody>
          <a:bodyPr anchorCtr="0" anchor="t" bIns="91425" lIns="91425" spcFirstLastPara="1" rIns="91425" wrap="square" tIns="91425">
            <a:noAutofit/>
          </a:bodyPr>
          <a:lstStyle/>
          <a:p>
            <a:pPr indent="0" lvl="0" marL="0" marR="0" rtl="0" algn="l">
              <a:lnSpc>
                <a:spcPct val="75000"/>
              </a:lnSpc>
              <a:spcBef>
                <a:spcPts val="0"/>
              </a:spcBef>
              <a:spcAft>
                <a:spcPts val="0"/>
              </a:spcAft>
              <a:buClr>
                <a:srgbClr val="000000"/>
              </a:buClr>
              <a:buSzPts val="2000"/>
              <a:buFont typeface="Arial"/>
              <a:buNone/>
            </a:pPr>
            <a:r>
              <a:rPr b="1" i="0" lang="en" sz="2000" u="none" cap="none" strike="noStrike">
                <a:solidFill>
                  <a:srgbClr val="FFFFFF"/>
                </a:solidFill>
                <a:latin typeface="Helvetica Neue"/>
                <a:ea typeface="Helvetica Neue"/>
                <a:cs typeface="Helvetica Neue"/>
                <a:sym typeface="Helvetica Neue"/>
              </a:rPr>
              <a:t>JOIN THE </a:t>
            </a:r>
            <a:r>
              <a:rPr b="1" i="0" lang="en" sz="2000" u="none" cap="none" strike="noStrike">
                <a:solidFill>
                  <a:srgbClr val="FE757C"/>
                </a:solidFill>
                <a:latin typeface="Helvetica Neue"/>
                <a:ea typeface="Helvetica Neue"/>
                <a:cs typeface="Helvetica Neue"/>
                <a:sym typeface="Helvetica Neue"/>
              </a:rPr>
              <a:t>DISCUSSION!</a:t>
            </a:r>
            <a:endParaRPr b="0" i="1" sz="400" u="none" cap="none" strike="noStrike">
              <a:solidFill>
                <a:srgbClr val="FE757C"/>
              </a:solidFill>
              <a:latin typeface="Arial"/>
              <a:ea typeface="Arial"/>
              <a:cs typeface="Arial"/>
              <a:sym typeface="Arial"/>
            </a:endParaRPr>
          </a:p>
        </p:txBody>
      </p:sp>
      <p:sp>
        <p:nvSpPr>
          <p:cNvPr id="116" name="Google Shape;116;p1"/>
          <p:cNvSpPr txBox="1"/>
          <p:nvPr/>
        </p:nvSpPr>
        <p:spPr>
          <a:xfrm>
            <a:off x="152400" y="152400"/>
            <a:ext cx="5834400" cy="448800"/>
          </a:xfrm>
          <a:prstGeom prst="rect">
            <a:avLst/>
          </a:prstGeom>
          <a:noFill/>
          <a:ln>
            <a:noFill/>
          </a:ln>
        </p:spPr>
        <p:txBody>
          <a:bodyPr anchorCtr="0" anchor="t" bIns="91425" lIns="91425" spcFirstLastPara="1" rIns="91425" wrap="square" tIns="91425">
            <a:noAutofit/>
          </a:bodyPr>
          <a:lstStyle/>
          <a:p>
            <a:pPr indent="0" lvl="0" marL="0" marR="0" rtl="0" algn="l">
              <a:lnSpc>
                <a:spcPct val="75000"/>
              </a:lnSpc>
              <a:spcBef>
                <a:spcPts val="0"/>
              </a:spcBef>
              <a:spcAft>
                <a:spcPts val="0"/>
              </a:spcAft>
              <a:buClr>
                <a:srgbClr val="000000"/>
              </a:buClr>
              <a:buSzPts val="2800"/>
              <a:buFont typeface="Arial"/>
              <a:buNone/>
            </a:pPr>
            <a:r>
              <a:rPr b="1" i="0" lang="en" sz="2800" u="none" cap="none" strike="noStrike">
                <a:solidFill>
                  <a:srgbClr val="FFAF7D"/>
                </a:solidFill>
                <a:latin typeface="Helvetica Neue"/>
                <a:ea typeface="Helvetica Neue"/>
                <a:cs typeface="Helvetica Neue"/>
                <a:sym typeface="Helvetica Neue"/>
              </a:rPr>
              <a:t>MEETING IS STARTING </a:t>
            </a:r>
            <a:r>
              <a:rPr b="1" i="0" lang="en" sz="2800" u="none" cap="none" strike="noStrike">
                <a:solidFill>
                  <a:srgbClr val="FE757C"/>
                </a:solidFill>
                <a:latin typeface="Helvetica Neue"/>
                <a:ea typeface="Helvetica Neue"/>
                <a:cs typeface="Helvetica Neue"/>
                <a:sym typeface="Helvetica Neue"/>
              </a:rPr>
              <a:t>SOON...</a:t>
            </a:r>
            <a:endParaRPr b="0" i="0" sz="1400" u="none" cap="none" strike="noStrike">
              <a:solidFill>
                <a:srgbClr val="FE757C"/>
              </a:solidFill>
              <a:latin typeface="Arial"/>
              <a:ea typeface="Arial"/>
              <a:cs typeface="Arial"/>
              <a:sym typeface="Arial"/>
            </a:endParaRPr>
          </a:p>
        </p:txBody>
      </p:sp>
      <p:sp>
        <p:nvSpPr>
          <p:cNvPr id="117" name="Google Shape;117;p1"/>
          <p:cNvSpPr txBox="1"/>
          <p:nvPr>
            <p:ph type="ctrTitle"/>
          </p:nvPr>
        </p:nvSpPr>
        <p:spPr>
          <a:xfrm>
            <a:off x="1943275" y="1112950"/>
            <a:ext cx="5247300" cy="183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en" sz="2800"/>
              <a:t>    Anomaly Detection System</a:t>
            </a:r>
            <a:endParaRPr sz="2800"/>
          </a:p>
          <a:p>
            <a:pPr indent="0" lvl="0" marL="0" rtl="0" algn="ctr">
              <a:lnSpc>
                <a:spcPct val="80000"/>
              </a:lnSpc>
              <a:spcBef>
                <a:spcPts val="0"/>
              </a:spcBef>
              <a:spcAft>
                <a:spcPts val="0"/>
              </a:spcAft>
              <a:buSzPts val="5200"/>
              <a:buNone/>
            </a:pPr>
            <a:r>
              <a:t/>
            </a:r>
            <a:endParaRPr b="1" sz="4600">
              <a:latin typeface="PT Sans"/>
              <a:ea typeface="PT Sans"/>
              <a:cs typeface="PT Sans"/>
              <a:sym typeface="PT Sans"/>
            </a:endParaRPr>
          </a:p>
          <a:p>
            <a:pPr indent="0" lvl="0" marL="0" rtl="0" algn="ctr">
              <a:lnSpc>
                <a:spcPct val="100000"/>
              </a:lnSpc>
              <a:spcBef>
                <a:spcPts val="0"/>
              </a:spcBef>
              <a:spcAft>
                <a:spcPts val="0"/>
              </a:spcAft>
              <a:buSzPts val="5200"/>
              <a:buNone/>
            </a:pPr>
            <a:r>
              <a:rPr b="1" lang="en" sz="2400">
                <a:latin typeface="PT Sans"/>
                <a:ea typeface="PT Sans"/>
                <a:cs typeface="PT Sans"/>
                <a:sym typeface="PT Sans"/>
              </a:rPr>
              <a:t>By Sai Nikhil Naru and Yasin Alam </a:t>
            </a:r>
            <a:endParaRPr b="1" sz="2400">
              <a:latin typeface="PT Sans"/>
              <a:ea typeface="PT Sans"/>
              <a:cs typeface="PT Sans"/>
              <a:sym typeface="PT Sans"/>
            </a:endParaRPr>
          </a:p>
        </p:txBody>
      </p:sp>
      <p:pic>
        <p:nvPicPr>
          <p:cNvPr id="118" name="Google Shape;118;p1"/>
          <p:cNvPicPr preferRelativeResize="0"/>
          <p:nvPr/>
        </p:nvPicPr>
        <p:blipFill rotWithShape="1">
          <a:blip r:embed="rId9">
            <a:alphaModFix/>
          </a:blip>
          <a:srcRect b="0" l="0" r="0" t="0"/>
          <a:stretch/>
        </p:blipFill>
        <p:spPr>
          <a:xfrm>
            <a:off x="3816537" y="3434175"/>
            <a:ext cx="1510926" cy="15109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Choosing What Features to Use</a:t>
            </a:r>
            <a:endParaRPr/>
          </a:p>
        </p:txBody>
      </p:sp>
      <p:sp>
        <p:nvSpPr>
          <p:cNvPr id="185" name="Google Shape;185;p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186" name="Google Shape;186;p10"/>
          <p:cNvPicPr preferRelativeResize="0"/>
          <p:nvPr/>
        </p:nvPicPr>
        <p:blipFill rotWithShape="1">
          <a:blip r:embed="rId3">
            <a:alphaModFix/>
          </a:blip>
          <a:srcRect b="0" l="0" r="0" t="0"/>
          <a:stretch/>
        </p:blipFill>
        <p:spPr>
          <a:xfrm>
            <a:off x="643550" y="1715963"/>
            <a:ext cx="3810000" cy="2390775"/>
          </a:xfrm>
          <a:prstGeom prst="rect">
            <a:avLst/>
          </a:prstGeom>
          <a:noFill/>
          <a:ln>
            <a:noFill/>
          </a:ln>
        </p:spPr>
      </p:pic>
      <p:pic>
        <p:nvPicPr>
          <p:cNvPr id="187" name="Google Shape;187;p10"/>
          <p:cNvPicPr preferRelativeResize="0"/>
          <p:nvPr/>
        </p:nvPicPr>
        <p:blipFill rotWithShape="1">
          <a:blip r:embed="rId4">
            <a:alphaModFix/>
          </a:blip>
          <a:srcRect b="0" l="0" r="0" t="0"/>
          <a:stretch/>
        </p:blipFill>
        <p:spPr>
          <a:xfrm>
            <a:off x="4807300" y="1625086"/>
            <a:ext cx="3871301" cy="276521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Anomaly Detection vs. Supervised Learning</a:t>
            </a:r>
            <a:endParaRPr/>
          </a:p>
        </p:txBody>
      </p:sp>
      <p:sp>
        <p:nvSpPr>
          <p:cNvPr id="193" name="Google Shape;193;p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In anomaly detection, it is unsupervised as you don’t use any labelled values. What you do is you train using only the non outlier data. You then select epsilon values and evaluate with a numerical metric. </a:t>
            </a:r>
            <a:endParaRPr/>
          </a:p>
          <a:p>
            <a:pPr indent="0" lvl="0" marL="0" rtl="0" algn="l">
              <a:lnSpc>
                <a:spcPct val="115000"/>
              </a:lnSpc>
              <a:spcBef>
                <a:spcPts val="1600"/>
              </a:spcBef>
              <a:spcAft>
                <a:spcPts val="1600"/>
              </a:spcAft>
              <a:buSzPts val="1800"/>
              <a:buNone/>
            </a:pPr>
            <a:r>
              <a:rPr lang="en"/>
              <a:t>In supervised learning, the labelled data when you pass these values as you train the model so that it learns the good parameters from the bad ones. Supervised learning makes sense if you know typically what 'bad' values are. If you only know what is 'normal’ but your 'bad' value can really be very different every time then this is a good case for anomaly detection. Better to use if you have lots of anomaly samples.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Outlier detection</a:t>
            </a:r>
            <a:endParaRPr/>
          </a:p>
        </p:txBody>
      </p:sp>
      <p:sp>
        <p:nvSpPr>
          <p:cNvPr id="199" name="Google Shape;199;p12"/>
          <p:cNvSpPr txBox="1"/>
          <p:nvPr>
            <p:ph idx="1" type="body"/>
          </p:nvPr>
        </p:nvSpPr>
        <p:spPr>
          <a:xfrm>
            <a:off x="311700" y="1152475"/>
            <a:ext cx="8520600" cy="368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Outlier is a data point that's far away from the mean or median in a distribution. Anomaly detection refers to the problem of ending anomalies in data. While anomaly is a general term, such as outliers often used in different application categories.</a:t>
            </a:r>
            <a:endParaRPr/>
          </a:p>
          <a:p>
            <a:pPr indent="0" lvl="0" marL="0" rtl="0" algn="l">
              <a:lnSpc>
                <a:spcPct val="115000"/>
              </a:lnSpc>
              <a:spcBef>
                <a:spcPts val="1600"/>
              </a:spcBef>
              <a:spcAft>
                <a:spcPts val="0"/>
              </a:spcAft>
              <a:buSzPts val="1800"/>
              <a:buNone/>
            </a:pPr>
            <a:r>
              <a:rPr lang="en"/>
              <a:t> Four Outlier Detection Techniques</a:t>
            </a:r>
            <a:endParaRPr/>
          </a:p>
          <a:p>
            <a:pPr indent="-323850" lvl="0" marL="457200" rtl="0" algn="l">
              <a:lnSpc>
                <a:spcPct val="100000"/>
              </a:lnSpc>
              <a:spcBef>
                <a:spcPts val="1600"/>
              </a:spcBef>
              <a:spcAft>
                <a:spcPts val="0"/>
              </a:spcAft>
              <a:buSzPts val="1500"/>
              <a:buChar char="-"/>
            </a:pPr>
            <a:r>
              <a:rPr lang="en" sz="1500"/>
              <a:t>Numeric Outlier</a:t>
            </a:r>
            <a:endParaRPr sz="1500"/>
          </a:p>
          <a:p>
            <a:pPr indent="-323850" lvl="0" marL="457200" rtl="0" algn="l">
              <a:lnSpc>
                <a:spcPct val="100000"/>
              </a:lnSpc>
              <a:spcBef>
                <a:spcPts val="1600"/>
              </a:spcBef>
              <a:spcAft>
                <a:spcPts val="0"/>
              </a:spcAft>
              <a:buSzPts val="1500"/>
              <a:buChar char="-"/>
            </a:pPr>
            <a:r>
              <a:rPr lang="en" sz="1500"/>
              <a:t>Z-Score</a:t>
            </a:r>
            <a:endParaRPr sz="1500"/>
          </a:p>
          <a:p>
            <a:pPr indent="-323850" lvl="0" marL="457200" rtl="0" algn="l">
              <a:lnSpc>
                <a:spcPct val="100000"/>
              </a:lnSpc>
              <a:spcBef>
                <a:spcPts val="1600"/>
              </a:spcBef>
              <a:spcAft>
                <a:spcPts val="0"/>
              </a:spcAft>
              <a:buSzPts val="1500"/>
              <a:buChar char="-"/>
            </a:pPr>
            <a:r>
              <a:rPr lang="en" sz="1500"/>
              <a:t>DBSCAN</a:t>
            </a:r>
            <a:endParaRPr sz="1500"/>
          </a:p>
          <a:p>
            <a:pPr indent="-323850" lvl="0" marL="457200" rtl="0" algn="l">
              <a:lnSpc>
                <a:spcPct val="100000"/>
              </a:lnSpc>
              <a:spcBef>
                <a:spcPts val="1600"/>
              </a:spcBef>
              <a:spcAft>
                <a:spcPts val="0"/>
              </a:spcAft>
              <a:buSzPts val="1500"/>
              <a:buChar char="-"/>
            </a:pPr>
            <a:r>
              <a:rPr lang="en" sz="1500"/>
              <a:t>Isolation Forest</a:t>
            </a:r>
            <a:endParaRPr/>
          </a:p>
          <a:p>
            <a:pPr indent="0" lvl="0" marL="0" rtl="0" algn="l">
              <a:lnSpc>
                <a:spcPct val="115000"/>
              </a:lnSpc>
              <a:spcBef>
                <a:spcPts val="1600"/>
              </a:spcBef>
              <a:spcAft>
                <a:spcPts val="0"/>
              </a:spcAft>
              <a:buSzPts val="1800"/>
              <a:buNone/>
            </a:pPr>
            <a:r>
              <a:t/>
            </a:r>
            <a:endParaRPr sz="1100">
              <a:solidFill>
                <a:srgbClr val="000000"/>
              </a:solidFill>
            </a:endParaRPr>
          </a:p>
          <a:p>
            <a:pPr indent="0" lvl="0" marL="0" rtl="0" algn="l">
              <a:lnSpc>
                <a:spcPct val="115000"/>
              </a:lnSpc>
              <a:spcBef>
                <a:spcPts val="0"/>
              </a:spcBef>
              <a:spcAft>
                <a:spcPts val="1600"/>
              </a:spcAft>
              <a:buSzPts val="180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Autoencoding</a:t>
            </a:r>
            <a:endParaRPr/>
          </a:p>
        </p:txBody>
      </p:sp>
      <p:sp>
        <p:nvSpPr>
          <p:cNvPr id="205" name="Google Shape;205;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Autoencoders are an unsupervised learning technique in which we leverage neural networks for the task of representation learning (Representation learning has emerged as a way to extract features from unlabeled data by training a neural network on a secondary, supervised learning task) .</a:t>
            </a:r>
            <a:endParaRPr>
              <a:solidFill>
                <a:srgbClr val="5D6770"/>
              </a:solidFill>
              <a:highlight>
                <a:srgbClr val="F4F4F4"/>
              </a:highlight>
              <a:latin typeface="Helvetica Neue"/>
              <a:ea typeface="Helvetica Neue"/>
              <a:cs typeface="Helvetica Neue"/>
              <a:sym typeface="Helvetica Neue"/>
            </a:endParaRPr>
          </a:p>
          <a:p>
            <a:pPr indent="0" lvl="0" marL="0" rtl="0" algn="l">
              <a:lnSpc>
                <a:spcPct val="115000"/>
              </a:lnSpc>
              <a:spcBef>
                <a:spcPts val="1600"/>
              </a:spcBef>
              <a:spcAft>
                <a:spcPts val="0"/>
              </a:spcAft>
              <a:buSzPts val="1800"/>
              <a:buNone/>
            </a:pPr>
            <a:r>
              <a:rPr lang="en"/>
              <a:t>The ideal autoencoder model balances the following:</a:t>
            </a:r>
            <a:endParaRPr/>
          </a:p>
          <a:p>
            <a:pPr indent="-342900" lvl="0" marL="457200" rtl="0" algn="l">
              <a:lnSpc>
                <a:spcPct val="115000"/>
              </a:lnSpc>
              <a:spcBef>
                <a:spcPts val="1600"/>
              </a:spcBef>
              <a:spcAft>
                <a:spcPts val="0"/>
              </a:spcAft>
              <a:buSzPts val="1800"/>
              <a:buChar char="●"/>
            </a:pPr>
            <a:r>
              <a:rPr lang="en"/>
              <a:t>Sensitive to the inputs enough to accurately build a reconstruction.</a:t>
            </a:r>
            <a:endParaRPr/>
          </a:p>
          <a:p>
            <a:pPr indent="-342900" lvl="0" marL="457200" rtl="0" algn="l">
              <a:lnSpc>
                <a:spcPct val="115000"/>
              </a:lnSpc>
              <a:spcBef>
                <a:spcPts val="1600"/>
              </a:spcBef>
              <a:spcAft>
                <a:spcPts val="0"/>
              </a:spcAft>
              <a:buSzPts val="1800"/>
              <a:buChar char="●"/>
            </a:pPr>
            <a:r>
              <a:rPr lang="en"/>
              <a:t>Insensitive enough to the inputs that the model doesn't simply memorize or overfit the training data.</a:t>
            </a:r>
            <a:endParaRPr sz="1500">
              <a:solidFill>
                <a:srgbClr val="000000"/>
              </a:solidFill>
              <a:highlight>
                <a:srgbClr val="191B1F"/>
              </a:highlight>
              <a:latin typeface="Georgia"/>
              <a:ea typeface="Georgia"/>
              <a:cs typeface="Georgia"/>
              <a:sym typeface="Georgia"/>
            </a:endParaRPr>
          </a:p>
          <a:p>
            <a:pPr indent="0" lvl="0" marL="0" rtl="0" algn="l">
              <a:lnSpc>
                <a:spcPct val="115000"/>
              </a:lnSpc>
              <a:spcBef>
                <a:spcPts val="1600"/>
              </a:spcBef>
              <a:spcAft>
                <a:spcPts val="1600"/>
              </a:spcAft>
              <a:buSzPts val="1800"/>
              <a:buNone/>
            </a:pPr>
            <a:r>
              <a:t/>
            </a:r>
            <a:endParaRPr>
              <a:solidFill>
                <a:srgbClr val="5D6770"/>
              </a:solidFill>
              <a:highlight>
                <a:srgbClr val="F4F4F4"/>
              </a:highlight>
              <a:latin typeface="Helvetica Neue"/>
              <a:ea typeface="Helvetica Neue"/>
              <a:cs typeface="Helvetica Neue"/>
              <a:sym typeface="Helvetica Neu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Autoencoding</a:t>
            </a:r>
            <a:endParaRPr/>
          </a:p>
        </p:txBody>
      </p:sp>
      <p:sp>
        <p:nvSpPr>
          <p:cNvPr id="211" name="Google Shape;211;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212" name="Google Shape;212;p14"/>
          <p:cNvPicPr preferRelativeResize="0"/>
          <p:nvPr/>
        </p:nvPicPr>
        <p:blipFill rotWithShape="1">
          <a:blip r:embed="rId3">
            <a:alphaModFix/>
          </a:blip>
          <a:srcRect b="0" l="0" r="0" t="0"/>
          <a:stretch/>
        </p:blipFill>
        <p:spPr>
          <a:xfrm>
            <a:off x="479138" y="1917775"/>
            <a:ext cx="2700001" cy="2004301"/>
          </a:xfrm>
          <a:prstGeom prst="rect">
            <a:avLst/>
          </a:prstGeom>
          <a:noFill/>
          <a:ln>
            <a:noFill/>
          </a:ln>
        </p:spPr>
      </p:pic>
      <p:pic>
        <p:nvPicPr>
          <p:cNvPr id="213" name="Google Shape;213;p14"/>
          <p:cNvPicPr preferRelativeResize="0"/>
          <p:nvPr/>
        </p:nvPicPr>
        <p:blipFill rotWithShape="1">
          <a:blip r:embed="rId4">
            <a:alphaModFix/>
          </a:blip>
          <a:srcRect b="0" l="0" r="0" t="0"/>
          <a:stretch/>
        </p:blipFill>
        <p:spPr>
          <a:xfrm>
            <a:off x="3420300" y="1891225"/>
            <a:ext cx="3086100" cy="2057400"/>
          </a:xfrm>
          <a:prstGeom prst="rect">
            <a:avLst/>
          </a:prstGeom>
          <a:noFill/>
          <a:ln>
            <a:noFill/>
          </a:ln>
        </p:spPr>
      </p:pic>
      <p:pic>
        <p:nvPicPr>
          <p:cNvPr id="214" name="Google Shape;214;p14"/>
          <p:cNvPicPr preferRelativeResize="0"/>
          <p:nvPr/>
        </p:nvPicPr>
        <p:blipFill rotWithShape="1">
          <a:blip r:embed="rId5">
            <a:alphaModFix/>
          </a:blip>
          <a:srcRect b="0" l="0" r="0" t="0"/>
          <a:stretch/>
        </p:blipFill>
        <p:spPr>
          <a:xfrm>
            <a:off x="6886150" y="2076125"/>
            <a:ext cx="1687600" cy="1687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
          <p:cNvSpPr txBox="1"/>
          <p:nvPr>
            <p:ph idx="1" type="subTitle"/>
          </p:nvPr>
        </p:nvSpPr>
        <p:spPr>
          <a:xfrm>
            <a:off x="2440700" y="3052075"/>
            <a:ext cx="63279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1600">
                <a:solidFill>
                  <a:schemeClr val="accent2"/>
                </a:solidFill>
                <a:latin typeface="Didact Gothic"/>
                <a:ea typeface="Didact Gothic"/>
                <a:cs typeface="Didact Gothic"/>
                <a:sym typeface="Didact Gothic"/>
              </a:rPr>
              <a:t>TETHERED INFORMATICS &amp; DATA ANALYTICS LAB</a:t>
            </a:r>
            <a:endParaRPr sz="1600">
              <a:solidFill>
                <a:schemeClr val="accent2"/>
              </a:solidFill>
              <a:latin typeface="Didact Gothic"/>
              <a:ea typeface="Didact Gothic"/>
              <a:cs typeface="Didact Gothic"/>
              <a:sym typeface="Didact Gothic"/>
            </a:endParaRPr>
          </a:p>
        </p:txBody>
      </p:sp>
      <p:grpSp>
        <p:nvGrpSpPr>
          <p:cNvPr id="124" name="Google Shape;124;p2"/>
          <p:cNvGrpSpPr/>
          <p:nvPr/>
        </p:nvGrpSpPr>
        <p:grpSpPr>
          <a:xfrm>
            <a:off x="1194625" y="1206969"/>
            <a:ext cx="2392359" cy="2434708"/>
            <a:chOff x="1194625" y="1206969"/>
            <a:chExt cx="2392359" cy="2434708"/>
          </a:xfrm>
        </p:grpSpPr>
        <p:sp>
          <p:nvSpPr>
            <p:cNvPr id="125" name="Google Shape;125;p2"/>
            <p:cNvSpPr/>
            <p:nvPr/>
          </p:nvSpPr>
          <p:spPr>
            <a:xfrm>
              <a:off x="1194625" y="1267777"/>
              <a:ext cx="2373900" cy="2373900"/>
            </a:xfrm>
            <a:prstGeom prst="ellipse">
              <a:avLst/>
            </a:prstGeom>
            <a:gradFill>
              <a:gsLst>
                <a:gs pos="0">
                  <a:srgbClr val="B3EDFF"/>
                </a:gs>
                <a:gs pos="100000">
                  <a:srgbClr val="6949AC"/>
                </a:gs>
              </a:gsLst>
              <a:path path="circle">
                <a:fillToRect b="100%" r="100%"/>
              </a:path>
              <a:tileRect l="-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2"/>
            <p:cNvSpPr/>
            <p:nvPr/>
          </p:nvSpPr>
          <p:spPr>
            <a:xfrm>
              <a:off x="1539784" y="1346943"/>
              <a:ext cx="2047200" cy="2215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2"/>
            <p:cNvSpPr/>
            <p:nvPr/>
          </p:nvSpPr>
          <p:spPr>
            <a:xfrm flipH="1" rot="-3047894">
              <a:off x="2753553" y="1162877"/>
              <a:ext cx="386360" cy="1053372"/>
            </a:xfrm>
            <a:prstGeom prst="moon">
              <a:avLst>
                <a:gd fmla="val 31999" name="adj"/>
              </a:avLst>
            </a:prstGeom>
            <a:gradFill>
              <a:gsLst>
                <a:gs pos="0">
                  <a:srgbClr val="B4C9FF"/>
                </a:gs>
                <a:gs pos="100000">
                  <a:srgbClr val="B7FFF9"/>
                </a:gs>
              </a:gsLst>
              <a:path path="circle">
                <a:fillToRect b="100%" r="100%"/>
              </a:path>
              <a:tileRect l="-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2"/>
            <p:cNvSpPr/>
            <p:nvPr/>
          </p:nvSpPr>
          <p:spPr>
            <a:xfrm flipH="1" rot="-4765440">
              <a:off x="2366843" y="1121672"/>
              <a:ext cx="362864" cy="930786"/>
            </a:xfrm>
            <a:prstGeom prst="moon">
              <a:avLst>
                <a:gd fmla="val 38357" name="adj"/>
              </a:avLst>
            </a:prstGeom>
            <a:gradFill>
              <a:gsLst>
                <a:gs pos="0">
                  <a:srgbClr val="B4C9FF"/>
                </a:gs>
                <a:gs pos="100000">
                  <a:srgbClr val="B7FFF9"/>
                </a:gs>
              </a:gsLst>
              <a:path path="circle">
                <a:fillToRect b="100%" r="100%"/>
              </a:path>
              <a:tileRect l="-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2"/>
            <p:cNvSpPr/>
            <p:nvPr/>
          </p:nvSpPr>
          <p:spPr>
            <a:xfrm flipH="1" rot="-5717823">
              <a:off x="2162375" y="1235863"/>
              <a:ext cx="272966" cy="769791"/>
            </a:xfrm>
            <a:prstGeom prst="moon">
              <a:avLst>
                <a:gd fmla="val 47796" name="adj"/>
              </a:avLst>
            </a:prstGeom>
            <a:gradFill>
              <a:gsLst>
                <a:gs pos="0">
                  <a:srgbClr val="B4C9FF"/>
                </a:gs>
                <a:gs pos="100000">
                  <a:srgbClr val="B7FFF9"/>
                </a:gs>
              </a:gsLst>
              <a:path path="circle">
                <a:fillToRect b="100%" r="100%"/>
              </a:path>
              <a:tileRect l="-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0" name="Google Shape;130;p2"/>
          <p:cNvSpPr txBox="1"/>
          <p:nvPr/>
        </p:nvSpPr>
        <p:spPr>
          <a:xfrm>
            <a:off x="2057475" y="1722125"/>
            <a:ext cx="6566100" cy="146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600"/>
              <a:buFont typeface="Arial"/>
              <a:buNone/>
            </a:pPr>
            <a:r>
              <a:rPr b="1" i="1" lang="en" sz="9600" u="none" cap="none" strike="noStrike">
                <a:solidFill>
                  <a:srgbClr val="A6E6FF"/>
                </a:solidFill>
                <a:latin typeface="PT Sans"/>
                <a:ea typeface="PT Sans"/>
                <a:cs typeface="PT Sans"/>
                <a:sym typeface="PT Sans"/>
              </a:rPr>
              <a:t>t</a:t>
            </a:r>
            <a:r>
              <a:rPr b="1" i="1" lang="en" sz="3000" u="none" cap="none" strike="noStrike">
                <a:solidFill>
                  <a:srgbClr val="A6E6FF"/>
                </a:solidFill>
                <a:latin typeface="PT Sans"/>
                <a:ea typeface="PT Sans"/>
                <a:cs typeface="PT Sans"/>
                <a:sym typeface="PT Sans"/>
              </a:rPr>
              <a:t> </a:t>
            </a:r>
            <a:r>
              <a:rPr b="1" i="1" lang="en" sz="9600" u="none" cap="none" strike="noStrike">
                <a:solidFill>
                  <a:srgbClr val="A6E6FF"/>
                </a:solidFill>
                <a:latin typeface="PT Sans"/>
                <a:ea typeface="PT Sans"/>
                <a:cs typeface="PT Sans"/>
                <a:sym typeface="PT Sans"/>
              </a:rPr>
              <a:t>i</a:t>
            </a:r>
            <a:r>
              <a:rPr b="1" i="1" lang="en" sz="3000" u="none" cap="none" strike="noStrike">
                <a:solidFill>
                  <a:srgbClr val="A6E6FF"/>
                </a:solidFill>
                <a:latin typeface="PT Sans"/>
                <a:ea typeface="PT Sans"/>
                <a:cs typeface="PT Sans"/>
                <a:sym typeface="PT Sans"/>
              </a:rPr>
              <a:t> </a:t>
            </a:r>
            <a:r>
              <a:rPr b="1" i="1" lang="en" sz="9600" u="none" cap="none" strike="noStrike">
                <a:solidFill>
                  <a:srgbClr val="A6E6FF"/>
                </a:solidFill>
                <a:latin typeface="PT Sans"/>
                <a:ea typeface="PT Sans"/>
                <a:cs typeface="PT Sans"/>
                <a:sym typeface="PT Sans"/>
              </a:rPr>
              <a:t>d</a:t>
            </a:r>
            <a:r>
              <a:rPr b="1" i="1" lang="en" sz="3600" u="none" cap="none" strike="noStrike">
                <a:solidFill>
                  <a:srgbClr val="A6E6FF"/>
                </a:solidFill>
                <a:latin typeface="PT Sans"/>
                <a:ea typeface="PT Sans"/>
                <a:cs typeface="PT Sans"/>
                <a:sym typeface="PT Sans"/>
              </a:rPr>
              <a:t> </a:t>
            </a:r>
            <a:r>
              <a:rPr b="1" i="1" lang="en" sz="9600" u="none" cap="none" strike="noStrike">
                <a:solidFill>
                  <a:srgbClr val="A6E6FF"/>
                </a:solidFill>
                <a:latin typeface="PT Sans"/>
                <a:ea typeface="PT Sans"/>
                <a:cs typeface="PT Sans"/>
                <a:sym typeface="PT Sans"/>
              </a:rPr>
              <a:t>a</a:t>
            </a:r>
            <a:r>
              <a:rPr b="1" i="1" lang="en" sz="3600" u="none" cap="none" strike="noStrike">
                <a:solidFill>
                  <a:srgbClr val="A6E6FF"/>
                </a:solidFill>
                <a:latin typeface="PT Sans"/>
                <a:ea typeface="PT Sans"/>
                <a:cs typeface="PT Sans"/>
                <a:sym typeface="PT Sans"/>
              </a:rPr>
              <a:t> </a:t>
            </a:r>
            <a:r>
              <a:rPr b="1" i="1" lang="en" sz="9600" u="none" cap="none" strike="noStrike">
                <a:solidFill>
                  <a:srgbClr val="A6E6FF"/>
                </a:solidFill>
                <a:latin typeface="PT Sans"/>
                <a:ea typeface="PT Sans"/>
                <a:cs typeface="PT Sans"/>
                <a:sym typeface="PT Sans"/>
              </a:rPr>
              <a:t>l</a:t>
            </a:r>
            <a:r>
              <a:rPr b="1" i="1" lang="en" sz="3600" u="none" cap="none" strike="noStrike">
                <a:solidFill>
                  <a:srgbClr val="A6E6FF"/>
                </a:solidFill>
                <a:latin typeface="PT Sans"/>
                <a:ea typeface="PT Sans"/>
                <a:cs typeface="PT Sans"/>
                <a:sym typeface="PT Sans"/>
              </a:rPr>
              <a:t> </a:t>
            </a:r>
            <a:r>
              <a:rPr b="1" i="1" lang="en" sz="9600" u="none" cap="none" strike="noStrike">
                <a:solidFill>
                  <a:srgbClr val="AB3857"/>
                </a:solidFill>
                <a:latin typeface="PT Sans"/>
                <a:ea typeface="PT Sans"/>
                <a:cs typeface="PT Sans"/>
                <a:sym typeface="PT Sans"/>
              </a:rPr>
              <a:t>t</a:t>
            </a:r>
            <a:r>
              <a:rPr b="1" i="1" lang="en" sz="3600" u="none" cap="none" strike="noStrike">
                <a:solidFill>
                  <a:srgbClr val="AB3857"/>
                </a:solidFill>
                <a:latin typeface="PT Sans"/>
                <a:ea typeface="PT Sans"/>
                <a:cs typeface="PT Sans"/>
                <a:sym typeface="PT Sans"/>
              </a:rPr>
              <a:t> </a:t>
            </a:r>
            <a:r>
              <a:rPr b="1" i="1" lang="en" sz="9600" u="none" cap="none" strike="noStrike">
                <a:solidFill>
                  <a:srgbClr val="AB3857"/>
                </a:solidFill>
                <a:latin typeface="PT Sans"/>
                <a:ea typeface="PT Sans"/>
                <a:cs typeface="PT Sans"/>
                <a:sym typeface="PT Sans"/>
              </a:rPr>
              <a:t>a</a:t>
            </a:r>
            <a:r>
              <a:rPr b="1" i="1" lang="en" sz="3600" u="none" cap="none" strike="noStrike">
                <a:solidFill>
                  <a:srgbClr val="AB3857"/>
                </a:solidFill>
                <a:latin typeface="PT Sans"/>
                <a:ea typeface="PT Sans"/>
                <a:cs typeface="PT Sans"/>
                <a:sym typeface="PT Sans"/>
              </a:rPr>
              <a:t> </a:t>
            </a:r>
            <a:r>
              <a:rPr b="1" i="1" lang="en" sz="9600" u="none" cap="none" strike="noStrike">
                <a:solidFill>
                  <a:srgbClr val="AB3857"/>
                </a:solidFill>
                <a:latin typeface="PT Sans"/>
                <a:ea typeface="PT Sans"/>
                <a:cs typeface="PT Sans"/>
                <a:sym typeface="PT Sans"/>
              </a:rPr>
              <a:t>m</a:t>
            </a:r>
            <a:r>
              <a:rPr b="1" i="1" lang="en" sz="3600" u="none" cap="none" strike="noStrike">
                <a:solidFill>
                  <a:srgbClr val="AB3857"/>
                </a:solidFill>
                <a:latin typeface="PT Sans"/>
                <a:ea typeface="PT Sans"/>
                <a:cs typeface="PT Sans"/>
                <a:sym typeface="PT Sans"/>
              </a:rPr>
              <a:t> </a:t>
            </a:r>
            <a:r>
              <a:rPr b="1" i="1" lang="en" sz="9600" u="none" cap="none" strike="noStrike">
                <a:solidFill>
                  <a:srgbClr val="AB3857"/>
                </a:solidFill>
                <a:latin typeface="PT Sans"/>
                <a:ea typeface="PT Sans"/>
                <a:cs typeface="PT Sans"/>
                <a:sym typeface="PT Sans"/>
              </a:rPr>
              <a:t>u</a:t>
            </a:r>
            <a:endParaRPr b="1" i="1" sz="9600" u="none" cap="none" strike="noStrike">
              <a:solidFill>
                <a:srgbClr val="AB3857"/>
              </a:solidFill>
              <a:latin typeface="PT Sans"/>
              <a:ea typeface="PT Sans"/>
              <a:cs typeface="PT Sans"/>
              <a:sym typeface="PT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Today’s Lecture Topics</a:t>
            </a:r>
            <a:endParaRPr/>
          </a:p>
        </p:txBody>
      </p:sp>
      <p:sp>
        <p:nvSpPr>
          <p:cNvPr id="136" name="Google Shape;136;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Problem formulation</a:t>
            </a:r>
            <a:endParaRPr/>
          </a:p>
          <a:p>
            <a:pPr indent="-342900" lvl="0" marL="457200" rtl="0" algn="l">
              <a:lnSpc>
                <a:spcPct val="115000"/>
              </a:lnSpc>
              <a:spcBef>
                <a:spcPts val="0"/>
              </a:spcBef>
              <a:spcAft>
                <a:spcPts val="0"/>
              </a:spcAft>
              <a:buSzPts val="1800"/>
              <a:buChar char="●"/>
            </a:pPr>
            <a:r>
              <a:rPr lang="en"/>
              <a:t>Gaussian Distribution</a:t>
            </a:r>
            <a:endParaRPr/>
          </a:p>
          <a:p>
            <a:pPr indent="-342900" lvl="0" marL="457200" rtl="0" algn="l">
              <a:lnSpc>
                <a:spcPct val="115000"/>
              </a:lnSpc>
              <a:spcBef>
                <a:spcPts val="0"/>
              </a:spcBef>
              <a:spcAft>
                <a:spcPts val="0"/>
              </a:spcAft>
              <a:buSzPts val="1800"/>
              <a:buChar char="●"/>
            </a:pPr>
            <a:r>
              <a:rPr lang="en"/>
              <a:t>Anomaly Detection vs. Supervised Learning</a:t>
            </a:r>
            <a:endParaRPr/>
          </a:p>
          <a:p>
            <a:pPr indent="-342900" lvl="0" marL="457200" rtl="0" algn="l">
              <a:lnSpc>
                <a:spcPct val="115000"/>
              </a:lnSpc>
              <a:spcBef>
                <a:spcPts val="0"/>
              </a:spcBef>
              <a:spcAft>
                <a:spcPts val="0"/>
              </a:spcAft>
              <a:buSzPts val="1800"/>
              <a:buChar char="●"/>
            </a:pPr>
            <a:r>
              <a:rPr lang="en"/>
              <a:t>Developing and Evaluating an Anomaly Detection System</a:t>
            </a:r>
            <a:endParaRPr/>
          </a:p>
          <a:p>
            <a:pPr indent="-342900" lvl="0" marL="457200" rtl="0" algn="l">
              <a:lnSpc>
                <a:spcPct val="115000"/>
              </a:lnSpc>
              <a:spcBef>
                <a:spcPts val="0"/>
              </a:spcBef>
              <a:spcAft>
                <a:spcPts val="0"/>
              </a:spcAft>
              <a:buSzPts val="1800"/>
              <a:buChar char="●"/>
            </a:pPr>
            <a:r>
              <a:rPr lang="en"/>
              <a:t>Choosing What Features to Use</a:t>
            </a:r>
            <a:endParaRPr/>
          </a:p>
          <a:p>
            <a:pPr indent="-342900" lvl="0" marL="457200" rtl="0" algn="l">
              <a:lnSpc>
                <a:spcPct val="115000"/>
              </a:lnSpc>
              <a:spcBef>
                <a:spcPts val="0"/>
              </a:spcBef>
              <a:spcAft>
                <a:spcPts val="0"/>
              </a:spcAft>
              <a:buSzPts val="1800"/>
              <a:buChar char="●"/>
            </a:pPr>
            <a:r>
              <a:rPr lang="en"/>
              <a:t>Outlier detection</a:t>
            </a:r>
            <a:endParaRPr/>
          </a:p>
          <a:p>
            <a:pPr indent="-342900" lvl="0" marL="457200" rtl="0" algn="l">
              <a:lnSpc>
                <a:spcPct val="115000"/>
              </a:lnSpc>
              <a:spcBef>
                <a:spcPts val="0"/>
              </a:spcBef>
              <a:spcAft>
                <a:spcPts val="0"/>
              </a:spcAft>
              <a:buSzPts val="1800"/>
              <a:buChar char="●"/>
            </a:pPr>
            <a:r>
              <a:rPr lang="en"/>
              <a:t>Autoencoding</a:t>
            </a:r>
            <a:endParaRPr/>
          </a:p>
          <a:p>
            <a:pPr indent="0" lvl="0" marL="457200" rtl="0" algn="l">
              <a:lnSpc>
                <a:spcPct val="115000"/>
              </a:lnSpc>
              <a:spcBef>
                <a:spcPts val="1600"/>
              </a:spcBef>
              <a:spcAft>
                <a:spcPts val="1600"/>
              </a:spcAft>
              <a:buSzPts val="18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0" name="Shape 140"/>
        <p:cNvGrpSpPr/>
        <p:nvPr/>
      </p:nvGrpSpPr>
      <p:grpSpPr>
        <a:xfrm>
          <a:off x="0" y="0"/>
          <a:ext cx="0" cy="0"/>
          <a:chOff x="0" y="0"/>
          <a:chExt cx="0" cy="0"/>
        </a:xfrm>
      </p:grpSpPr>
      <p:sp>
        <p:nvSpPr>
          <p:cNvPr id="141" name="Google Shape;141;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Reminders</a:t>
            </a:r>
            <a:endParaRPr/>
          </a:p>
        </p:txBody>
      </p:sp>
      <p:sp>
        <p:nvSpPr>
          <p:cNvPr id="142" name="Google Shape;142;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We are only providing some of the potential functions of each library we examine</a:t>
            </a:r>
            <a:endParaRPr/>
          </a:p>
          <a:p>
            <a:pPr indent="-317500" lvl="1" marL="914400" rtl="0" algn="l">
              <a:lnSpc>
                <a:spcPct val="115000"/>
              </a:lnSpc>
              <a:spcBef>
                <a:spcPts val="0"/>
              </a:spcBef>
              <a:spcAft>
                <a:spcPts val="0"/>
              </a:spcAft>
              <a:buSzPts val="1400"/>
              <a:buChar char="○"/>
            </a:pPr>
            <a:r>
              <a:rPr lang="en"/>
              <a:t>In order to get better at coding, you need to constantly be using it</a:t>
            </a:r>
            <a:endParaRPr/>
          </a:p>
          <a:p>
            <a:pPr indent="-317500" lvl="1" marL="914400" rtl="0" algn="l">
              <a:lnSpc>
                <a:spcPct val="115000"/>
              </a:lnSpc>
              <a:spcBef>
                <a:spcPts val="0"/>
              </a:spcBef>
              <a:spcAft>
                <a:spcPts val="0"/>
              </a:spcAft>
              <a:buSzPts val="1400"/>
              <a:buChar char="○"/>
            </a:pPr>
            <a:r>
              <a:rPr lang="en"/>
              <a:t>To learn more, use your browser and search for specific thing</a:t>
            </a:r>
            <a:endParaRPr/>
          </a:p>
          <a:p>
            <a:pPr indent="-317500" lvl="2" marL="1371600" rtl="0" algn="l">
              <a:lnSpc>
                <a:spcPct val="115000"/>
              </a:lnSpc>
              <a:spcBef>
                <a:spcPts val="0"/>
              </a:spcBef>
              <a:spcAft>
                <a:spcPts val="0"/>
              </a:spcAft>
              <a:buSzPts val="1400"/>
              <a:buChar char="■"/>
            </a:pPr>
            <a:r>
              <a:rPr lang="en"/>
              <a:t>If I wanted to find how to export a pandas dataframe to a csv</a:t>
            </a:r>
            <a:endParaRPr/>
          </a:p>
          <a:p>
            <a:pPr indent="-317500" lvl="3" marL="1828800" rtl="0" algn="l">
              <a:lnSpc>
                <a:spcPct val="115000"/>
              </a:lnSpc>
              <a:spcBef>
                <a:spcPts val="0"/>
              </a:spcBef>
              <a:spcAft>
                <a:spcPts val="0"/>
              </a:spcAft>
              <a:buSzPts val="1400"/>
              <a:buChar char="●"/>
            </a:pPr>
            <a:r>
              <a:rPr lang="en"/>
              <a:t>Google “export dataframe to csv file”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a:t>Today’s Lecture</a:t>
            </a:r>
            <a:endParaRPr/>
          </a:p>
        </p:txBody>
      </p:sp>
      <p:sp>
        <p:nvSpPr>
          <p:cNvPr id="148" name="Google Shape;148;p5"/>
          <p:cNvSpPr txBox="1"/>
          <p:nvPr>
            <p:ph idx="1" type="subTitle"/>
          </p:nvPr>
        </p:nvSpPr>
        <p:spPr>
          <a:xfrm>
            <a:off x="311700" y="2834125"/>
            <a:ext cx="8520600" cy="115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Introduction to Gaussian Distribution, Anomaly Detection, and Autoencoding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Problem formulation</a:t>
            </a:r>
            <a:endParaRPr/>
          </a:p>
        </p:txBody>
      </p:sp>
      <p:sp>
        <p:nvSpPr>
          <p:cNvPr id="154" name="Google Shape;154;p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Want to find a way to detect anomalies</a:t>
            </a:r>
            <a:endParaRPr/>
          </a:p>
          <a:p>
            <a:pPr indent="-342900" lvl="0" marL="457200" rtl="0" algn="l">
              <a:lnSpc>
                <a:spcPct val="115000"/>
              </a:lnSpc>
              <a:spcBef>
                <a:spcPts val="0"/>
              </a:spcBef>
              <a:spcAft>
                <a:spcPts val="0"/>
              </a:spcAft>
              <a:buSzPts val="1800"/>
              <a:buChar char="●"/>
            </a:pPr>
            <a:r>
              <a:rPr lang="en"/>
              <a:t>How do we know what’s normal?</a:t>
            </a:r>
            <a:endParaRPr/>
          </a:p>
          <a:p>
            <a:pPr indent="-342900" lvl="0" marL="457200" rtl="0" algn="l">
              <a:lnSpc>
                <a:spcPct val="115000"/>
              </a:lnSpc>
              <a:spcBef>
                <a:spcPts val="0"/>
              </a:spcBef>
              <a:spcAft>
                <a:spcPts val="0"/>
              </a:spcAft>
              <a:buSzPts val="1800"/>
              <a:buChar char="●"/>
            </a:pPr>
            <a:r>
              <a:rPr lang="en"/>
              <a:t>What do outlier values look like?</a:t>
            </a:r>
            <a:endParaRPr/>
          </a:p>
          <a:p>
            <a:pPr indent="0" lvl="0" marL="0" rtl="0" algn="l">
              <a:lnSpc>
                <a:spcPct val="115000"/>
              </a:lnSpc>
              <a:spcBef>
                <a:spcPts val="1600"/>
              </a:spcBef>
              <a:spcAft>
                <a:spcPts val="0"/>
              </a:spcAft>
              <a:buSzPts val="1800"/>
              <a:buNone/>
            </a:pPr>
            <a:r>
              <a:t/>
            </a:r>
            <a:endParaRPr/>
          </a:p>
          <a:p>
            <a:pPr indent="-342900" lvl="0" marL="457200" rtl="0" algn="l">
              <a:lnSpc>
                <a:spcPct val="115000"/>
              </a:lnSpc>
              <a:spcBef>
                <a:spcPts val="1600"/>
              </a:spcBef>
              <a:spcAft>
                <a:spcPts val="0"/>
              </a:spcAft>
              <a:buSzPts val="1800"/>
              <a:buChar char="●"/>
            </a:pPr>
            <a:r>
              <a:rPr lang="en"/>
              <a:t>Build a model giving p(x)</a:t>
            </a:r>
            <a:endParaRPr/>
          </a:p>
          <a:p>
            <a:pPr indent="-342900" lvl="0" marL="457200" rtl="0" algn="l">
              <a:lnSpc>
                <a:spcPct val="115000"/>
              </a:lnSpc>
              <a:spcBef>
                <a:spcPts val="0"/>
              </a:spcBef>
              <a:spcAft>
                <a:spcPts val="0"/>
              </a:spcAft>
              <a:buSzPts val="1800"/>
              <a:buChar char="●"/>
            </a:pPr>
            <a:r>
              <a:rPr lang="en"/>
              <a:t>If p(x) &lt; epsilon:</a:t>
            </a:r>
            <a:endParaRPr/>
          </a:p>
          <a:p>
            <a:pPr indent="-317500" lvl="1" marL="914400" rtl="0" algn="l">
              <a:lnSpc>
                <a:spcPct val="115000"/>
              </a:lnSpc>
              <a:spcBef>
                <a:spcPts val="0"/>
              </a:spcBef>
              <a:spcAft>
                <a:spcPts val="0"/>
              </a:spcAft>
              <a:buSzPts val="1400"/>
              <a:buChar char="○"/>
            </a:pPr>
            <a:r>
              <a:rPr lang="en"/>
              <a:t>Flag as an anomaly</a:t>
            </a:r>
            <a:endParaRPr/>
          </a:p>
        </p:txBody>
      </p:sp>
      <p:pic>
        <p:nvPicPr>
          <p:cNvPr id="155" name="Google Shape;155;p6"/>
          <p:cNvPicPr preferRelativeResize="0"/>
          <p:nvPr/>
        </p:nvPicPr>
        <p:blipFill rotWithShape="1">
          <a:blip r:embed="rId3">
            <a:alphaModFix/>
          </a:blip>
          <a:srcRect b="0" l="0" r="0" t="0"/>
          <a:stretch/>
        </p:blipFill>
        <p:spPr>
          <a:xfrm>
            <a:off x="5292867" y="1017725"/>
            <a:ext cx="3445333" cy="3171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7"/>
          <p:cNvSpPr/>
          <p:nvPr/>
        </p:nvSpPr>
        <p:spPr>
          <a:xfrm>
            <a:off x="4867575" y="1364388"/>
            <a:ext cx="3905400" cy="287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Gaussian Distribution</a:t>
            </a:r>
            <a:endParaRPr/>
          </a:p>
        </p:txBody>
      </p:sp>
      <p:sp>
        <p:nvSpPr>
          <p:cNvPr id="162" name="Google Shape;162;p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1600"/>
              </a:spcAft>
              <a:buSzPts val="1800"/>
              <a:buNone/>
            </a:pPr>
            <a:r>
              <a:t/>
            </a:r>
            <a:endParaRPr/>
          </a:p>
        </p:txBody>
      </p:sp>
      <p:pic>
        <p:nvPicPr>
          <p:cNvPr id="163" name="Google Shape;163;p7"/>
          <p:cNvPicPr preferRelativeResize="0"/>
          <p:nvPr/>
        </p:nvPicPr>
        <p:blipFill rotWithShape="1">
          <a:blip r:embed="rId3">
            <a:alphaModFix/>
          </a:blip>
          <a:srcRect b="0" l="0" r="0" t="0"/>
          <a:stretch/>
        </p:blipFill>
        <p:spPr>
          <a:xfrm>
            <a:off x="776400" y="1637225"/>
            <a:ext cx="3196373" cy="2326825"/>
          </a:xfrm>
          <a:prstGeom prst="rect">
            <a:avLst/>
          </a:prstGeom>
          <a:noFill/>
          <a:ln>
            <a:noFill/>
          </a:ln>
        </p:spPr>
      </p:pic>
      <p:pic>
        <p:nvPicPr>
          <p:cNvPr id="164" name="Google Shape;164;p7"/>
          <p:cNvPicPr preferRelativeResize="0"/>
          <p:nvPr/>
        </p:nvPicPr>
        <p:blipFill rotWithShape="1">
          <a:blip r:embed="rId4">
            <a:alphaModFix/>
          </a:blip>
          <a:srcRect b="0" l="0" r="0" t="0"/>
          <a:stretch/>
        </p:blipFill>
        <p:spPr>
          <a:xfrm>
            <a:off x="4944475" y="1601688"/>
            <a:ext cx="3751599" cy="23979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8"/>
          <p:cNvSpPr txBox="1"/>
          <p:nvPr>
            <p:ph type="title"/>
          </p:nvPr>
        </p:nvSpPr>
        <p:spPr>
          <a:xfrm>
            <a:off x="311700" y="445025"/>
            <a:ext cx="8520600" cy="94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Developing and Evaluating an Anomaly Detection System</a:t>
            </a:r>
            <a:endParaRPr/>
          </a:p>
        </p:txBody>
      </p:sp>
      <p:sp>
        <p:nvSpPr>
          <p:cNvPr id="170" name="Google Shape;170;p8"/>
          <p:cNvSpPr txBox="1"/>
          <p:nvPr>
            <p:ph idx="1" type="body"/>
          </p:nvPr>
        </p:nvSpPr>
        <p:spPr>
          <a:xfrm>
            <a:off x="311700" y="1487250"/>
            <a:ext cx="8520600" cy="30816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Engine Example</a:t>
            </a:r>
            <a:endParaRPr/>
          </a:p>
          <a:p>
            <a:pPr indent="-317500" lvl="1" marL="914400" rtl="0" algn="l">
              <a:lnSpc>
                <a:spcPct val="115000"/>
              </a:lnSpc>
              <a:spcBef>
                <a:spcPts val="0"/>
              </a:spcBef>
              <a:spcAft>
                <a:spcPts val="0"/>
              </a:spcAft>
              <a:buSzPts val="1400"/>
              <a:buChar char="○"/>
            </a:pPr>
            <a:r>
              <a:rPr lang="en"/>
              <a:t>10000 good/normal engines</a:t>
            </a:r>
            <a:endParaRPr/>
          </a:p>
          <a:p>
            <a:pPr indent="-317500" lvl="1" marL="914400" rtl="0" algn="l">
              <a:lnSpc>
                <a:spcPct val="115000"/>
              </a:lnSpc>
              <a:spcBef>
                <a:spcPts val="0"/>
              </a:spcBef>
              <a:spcAft>
                <a:spcPts val="0"/>
              </a:spcAft>
              <a:buSzPts val="1400"/>
              <a:buChar char="○"/>
            </a:pPr>
            <a:r>
              <a:rPr lang="en"/>
              <a:t>20 flawed/anomalous engines</a:t>
            </a:r>
            <a:endParaRPr/>
          </a:p>
          <a:p>
            <a:pPr indent="-317500" lvl="1" marL="914400" rtl="0" algn="l">
              <a:lnSpc>
                <a:spcPct val="115000"/>
              </a:lnSpc>
              <a:spcBef>
                <a:spcPts val="0"/>
              </a:spcBef>
              <a:spcAft>
                <a:spcPts val="0"/>
              </a:spcAft>
              <a:buSzPts val="1400"/>
              <a:buChar char="○"/>
            </a:pPr>
            <a:r>
              <a:rPr lang="en"/>
              <a:t>Training set (fitting good data): </a:t>
            </a:r>
            <a:endParaRPr/>
          </a:p>
          <a:p>
            <a:pPr indent="-317500" lvl="2" marL="1371600" rtl="0" algn="l">
              <a:lnSpc>
                <a:spcPct val="115000"/>
              </a:lnSpc>
              <a:spcBef>
                <a:spcPts val="0"/>
              </a:spcBef>
              <a:spcAft>
                <a:spcPts val="0"/>
              </a:spcAft>
              <a:buSzPts val="1400"/>
              <a:buChar char="■"/>
            </a:pPr>
            <a:r>
              <a:rPr lang="en"/>
              <a:t>6000 good engines</a:t>
            </a:r>
            <a:endParaRPr/>
          </a:p>
          <a:p>
            <a:pPr indent="-317500" lvl="1" marL="914400" rtl="0" algn="l">
              <a:lnSpc>
                <a:spcPct val="115000"/>
              </a:lnSpc>
              <a:spcBef>
                <a:spcPts val="0"/>
              </a:spcBef>
              <a:spcAft>
                <a:spcPts val="0"/>
              </a:spcAft>
              <a:buSzPts val="1400"/>
              <a:buChar char="○"/>
            </a:pPr>
            <a:r>
              <a:rPr lang="en"/>
              <a:t>Cross Validation: </a:t>
            </a:r>
            <a:endParaRPr/>
          </a:p>
          <a:p>
            <a:pPr indent="-317500" lvl="2" marL="1371600" rtl="0" algn="l">
              <a:lnSpc>
                <a:spcPct val="115000"/>
              </a:lnSpc>
              <a:spcBef>
                <a:spcPts val="0"/>
              </a:spcBef>
              <a:spcAft>
                <a:spcPts val="0"/>
              </a:spcAft>
              <a:buSzPts val="1400"/>
              <a:buChar char="■"/>
            </a:pPr>
            <a:r>
              <a:rPr lang="en"/>
              <a:t>2000 good engines (y=0), 10 bad engines (y=1)</a:t>
            </a:r>
            <a:endParaRPr/>
          </a:p>
          <a:p>
            <a:pPr indent="-317500" lvl="1" marL="914400" rtl="0" algn="l">
              <a:lnSpc>
                <a:spcPct val="115000"/>
              </a:lnSpc>
              <a:spcBef>
                <a:spcPts val="0"/>
              </a:spcBef>
              <a:spcAft>
                <a:spcPts val="0"/>
              </a:spcAft>
              <a:buSzPts val="1400"/>
              <a:buChar char="○"/>
            </a:pPr>
            <a:r>
              <a:rPr lang="en"/>
              <a:t>Test:</a:t>
            </a:r>
            <a:endParaRPr/>
          </a:p>
          <a:p>
            <a:pPr indent="-317500" lvl="2" marL="1371600" rtl="0" algn="l">
              <a:lnSpc>
                <a:spcPct val="115000"/>
              </a:lnSpc>
              <a:spcBef>
                <a:spcPts val="0"/>
              </a:spcBef>
              <a:spcAft>
                <a:spcPts val="0"/>
              </a:spcAft>
              <a:buSzPts val="1400"/>
              <a:buChar char="■"/>
            </a:pPr>
            <a:r>
              <a:rPr lang="en"/>
              <a:t>2000 good engines, 10 bad engines</a:t>
            </a:r>
            <a:endParaRPr/>
          </a:p>
          <a:p>
            <a:pPr indent="-317500" lvl="1" marL="914400" rtl="0" algn="l">
              <a:lnSpc>
                <a:spcPct val="115000"/>
              </a:lnSpc>
              <a:spcBef>
                <a:spcPts val="0"/>
              </a:spcBef>
              <a:spcAft>
                <a:spcPts val="0"/>
              </a:spcAft>
              <a:buSzPts val="1400"/>
              <a:buChar char="○"/>
            </a:pPr>
            <a:r>
              <a:rPr lang="en"/>
              <a:t>Evaluation:</a:t>
            </a:r>
            <a:endParaRPr/>
          </a:p>
          <a:p>
            <a:pPr indent="-317500" lvl="2" marL="1371600" rtl="0" algn="l">
              <a:lnSpc>
                <a:spcPct val="115000"/>
              </a:lnSpc>
              <a:spcBef>
                <a:spcPts val="0"/>
              </a:spcBef>
              <a:spcAft>
                <a:spcPts val="0"/>
              </a:spcAft>
              <a:buSzPts val="1400"/>
              <a:buChar char="■"/>
            </a:pPr>
            <a:r>
              <a:rPr lang="en"/>
              <a:t>Confusion matrix (TP, FP, …)</a:t>
            </a:r>
            <a:endParaRPr/>
          </a:p>
          <a:p>
            <a:pPr indent="-317500" lvl="2" marL="1371600" rtl="0" algn="l">
              <a:lnSpc>
                <a:spcPct val="115000"/>
              </a:lnSpc>
              <a:spcBef>
                <a:spcPts val="0"/>
              </a:spcBef>
              <a:spcAft>
                <a:spcPts val="0"/>
              </a:spcAft>
              <a:buSzPts val="1400"/>
              <a:buChar char="■"/>
            </a:pPr>
            <a:r>
              <a:rPr lang="en"/>
              <a:t>Precision/Recall</a:t>
            </a:r>
            <a:endParaRPr/>
          </a:p>
          <a:p>
            <a:pPr indent="-317500" lvl="2" marL="1371600" rtl="0" algn="l">
              <a:lnSpc>
                <a:spcPct val="115000"/>
              </a:lnSpc>
              <a:spcBef>
                <a:spcPts val="0"/>
              </a:spcBef>
              <a:spcAft>
                <a:spcPts val="0"/>
              </a:spcAft>
              <a:buSzPts val="1400"/>
              <a:buChar char="■"/>
            </a:pPr>
            <a:r>
              <a:rPr lang="en"/>
              <a:t>Can use CV to choose parameter epsilon (𝜀)</a:t>
            </a:r>
            <a:endParaRPr/>
          </a:p>
        </p:txBody>
      </p:sp>
      <p:pic>
        <p:nvPicPr>
          <p:cNvPr id="171" name="Google Shape;171;p8"/>
          <p:cNvPicPr preferRelativeResize="0"/>
          <p:nvPr/>
        </p:nvPicPr>
        <p:blipFill rotWithShape="1">
          <a:blip r:embed="rId3">
            <a:alphaModFix/>
          </a:blip>
          <a:srcRect b="0" l="0" r="0" t="0"/>
          <a:stretch/>
        </p:blipFill>
        <p:spPr>
          <a:xfrm>
            <a:off x="5750949" y="1148600"/>
            <a:ext cx="2702925" cy="1872225"/>
          </a:xfrm>
          <a:prstGeom prst="rect">
            <a:avLst/>
          </a:prstGeom>
          <a:noFill/>
          <a:ln>
            <a:noFill/>
          </a:ln>
        </p:spPr>
      </p:pic>
      <p:pic>
        <p:nvPicPr>
          <p:cNvPr id="172" name="Google Shape;172;p8"/>
          <p:cNvPicPr preferRelativeResize="0"/>
          <p:nvPr/>
        </p:nvPicPr>
        <p:blipFill rotWithShape="1">
          <a:blip r:embed="rId4">
            <a:alphaModFix/>
          </a:blip>
          <a:srcRect b="0" l="0" r="0" t="0"/>
          <a:stretch/>
        </p:blipFill>
        <p:spPr>
          <a:xfrm>
            <a:off x="6096000" y="3438150"/>
            <a:ext cx="2280250" cy="12826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Choosing What Features to Use</a:t>
            </a:r>
            <a:endParaRPr/>
          </a:p>
        </p:txBody>
      </p:sp>
      <p:sp>
        <p:nvSpPr>
          <p:cNvPr id="178" name="Google Shape;178;p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Make sure data looks Gaussian</a:t>
            </a:r>
            <a:endParaRPr/>
          </a:p>
          <a:p>
            <a:pPr indent="-317500" lvl="1" marL="914400" rtl="0" algn="l">
              <a:lnSpc>
                <a:spcPct val="115000"/>
              </a:lnSpc>
              <a:spcBef>
                <a:spcPts val="0"/>
              </a:spcBef>
              <a:spcAft>
                <a:spcPts val="0"/>
              </a:spcAft>
              <a:buSzPts val="1400"/>
              <a:buChar char="○"/>
            </a:pPr>
            <a:r>
              <a:rPr lang="en"/>
              <a:t>Use a Histogram!</a:t>
            </a:r>
            <a:endParaRPr/>
          </a:p>
          <a:p>
            <a:pPr indent="-317500" lvl="1" marL="914400" rtl="0" algn="l">
              <a:lnSpc>
                <a:spcPct val="115000"/>
              </a:lnSpc>
              <a:spcBef>
                <a:spcPts val="0"/>
              </a:spcBef>
              <a:spcAft>
                <a:spcPts val="0"/>
              </a:spcAft>
              <a:buSzPts val="1400"/>
              <a:buChar char="○"/>
            </a:pPr>
            <a:r>
              <a:rPr lang="en"/>
              <a:t>If not, transform the data to look Gaussian</a:t>
            </a:r>
            <a:endParaRPr/>
          </a:p>
          <a:p>
            <a:pPr indent="-317500" lvl="2" marL="1371600" rtl="0" algn="l">
              <a:lnSpc>
                <a:spcPct val="115000"/>
              </a:lnSpc>
              <a:spcBef>
                <a:spcPts val="0"/>
              </a:spcBef>
              <a:spcAft>
                <a:spcPts val="0"/>
              </a:spcAft>
              <a:buSzPts val="1400"/>
              <a:buChar char="■"/>
            </a:pPr>
            <a:r>
              <a:rPr lang="en"/>
              <a:t>log(x), log(x+c), √(x)</a:t>
            </a:r>
            <a:endParaRPr/>
          </a:p>
          <a:p>
            <a:pPr indent="-342900" lvl="0" marL="457200" rtl="0" algn="l">
              <a:lnSpc>
                <a:spcPct val="115000"/>
              </a:lnSpc>
              <a:spcBef>
                <a:spcPts val="0"/>
              </a:spcBef>
              <a:spcAft>
                <a:spcPts val="0"/>
              </a:spcAft>
              <a:buSzPts val="1800"/>
              <a:buChar char="●"/>
            </a:pPr>
            <a:r>
              <a:rPr lang="en"/>
              <a:t>Analyze the data for features that detect the errors</a:t>
            </a:r>
            <a:endParaRPr/>
          </a:p>
          <a:p>
            <a:pPr indent="-317500" lvl="1" marL="914400" rtl="0" algn="l">
              <a:lnSpc>
                <a:spcPct val="115000"/>
              </a:lnSpc>
              <a:spcBef>
                <a:spcPts val="0"/>
              </a:spcBef>
              <a:spcAft>
                <a:spcPts val="0"/>
              </a:spcAft>
              <a:buSzPts val="1400"/>
              <a:buChar char="○"/>
            </a:pPr>
            <a:r>
              <a:rPr lang="en"/>
              <a:t>Or create your own!</a:t>
            </a:r>
            <a:endParaRPr/>
          </a:p>
        </p:txBody>
      </p:sp>
      <p:pic>
        <p:nvPicPr>
          <p:cNvPr id="179" name="Google Shape;179;p9"/>
          <p:cNvPicPr preferRelativeResize="0"/>
          <p:nvPr/>
        </p:nvPicPr>
        <p:blipFill rotWithShape="1">
          <a:blip r:embed="rId3">
            <a:alphaModFix/>
          </a:blip>
          <a:srcRect b="0" l="0" r="0" t="0"/>
          <a:stretch/>
        </p:blipFill>
        <p:spPr>
          <a:xfrm>
            <a:off x="1317963" y="2870188"/>
            <a:ext cx="6105525" cy="1933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